
<file path=[Content_Types].xml><?xml version="1.0" encoding="utf-8"?>
<Types xmlns="http://schemas.openxmlformats.org/package/2006/content-types">
  <Override PartName="/ppt/slideLayouts/slideLayout8.xml" ContentType="application/vnd.openxmlformats-officedocument.presentationml.slideLayout+xml"/>
  <Override PartName="/ppt/slides/slide68.xml" ContentType="application/vnd.openxmlformats-officedocument.presentationml.slide+xml"/>
  <Override PartName="/ppt/slides/slide135.xml" ContentType="application/vnd.openxmlformats-officedocument.presentationml.slide+xml"/>
  <Override PartName="/ppt/slides/slide28.xml" ContentType="application/vnd.openxmlformats-officedocument.presentationml.slide+xml"/>
  <Override PartName="/ppt/slides/slide66.xml" ContentType="application/vnd.openxmlformats-officedocument.presentationml.slide+xml"/>
  <Override PartName="/ppt/slides/slide180.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74.xml" ContentType="application/vnd.openxmlformats-officedocument.presentationml.slide+xml"/>
  <Override PartName="/ppt/slides/slide47.xml" ContentType="application/vnd.openxmlformats-officedocument.presentationml.slide+xml"/>
  <Override PartName="/ppt/charts/chart1.xml" ContentType="application/vnd.openxmlformats-officedocument.drawingml.chart+xml"/>
  <Override PartName="/ppt/slides/slide118.xml" ContentType="application/vnd.openxmlformats-officedocument.presentationml.slide+xml"/>
  <Override PartName="/ppt/slideLayouts/slideLayout3.xml" ContentType="application/vnd.openxmlformats-officedocument.presentationml.slideLayout+xml"/>
  <Override PartName="/ppt/slides/slide141.xml" ContentType="application/vnd.openxmlformats-officedocument.presentationml.slide+xml"/>
  <Override PartName="/ppt/slides/slide153.xml" ContentType="application/vnd.openxmlformats-officedocument.presentationml.slide+xml"/>
  <Override PartName="/ppt/slides/slide1.xml" ContentType="application/vnd.openxmlformats-officedocument.presentationml.slide+xml"/>
  <Override PartName="/ppt/slides/slide97.xml" ContentType="application/vnd.openxmlformats-officedocument.presentationml.slide+xml"/>
  <Override PartName="/ppt/slides/slide161.xml" ContentType="application/vnd.openxmlformats-officedocument.presentationml.slide+xml"/>
  <Override PartName="/ppt/tableStyles.xml" ContentType="application/vnd.openxmlformats-officedocument.presentationml.tableStyles+xml"/>
  <Default Extension="wmf" ContentType="image/x-wmf"/>
  <Override PartName="/ppt/slides/slide94.xml" ContentType="application/vnd.openxmlformats-officedocument.presentationml.slide+xml"/>
  <Override PartName="/ppt/slides/slide92.xml" ContentType="application/vnd.openxmlformats-officedocument.presentationml.slide+xml"/>
  <Override PartName="/ppt/slides/slide124.xml" ContentType="application/vnd.openxmlformats-officedocument.presentationml.slide+xml"/>
  <Override PartName="/ppt/slides/slide167.xml" ContentType="application/vnd.openxmlformats-officedocument.presentationml.slide+xml"/>
  <Override PartName="/ppt/handoutMasters/handoutMaster1.xml" ContentType="application/vnd.openxmlformats-officedocument.presentationml.handoutMaster+xml"/>
  <Override PartName="/ppt/slides/slide18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115.xml" ContentType="application/vnd.openxmlformats-officedocument.presentationml.slide+xml"/>
  <Override PartName="/ppt/slides/slide78.xml" ContentType="application/vnd.openxmlformats-officedocument.presentationml.slide+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s/slide37.xml" ContentType="application/vnd.openxmlformats-officedocument.presentationml.slide+xml"/>
  <Override PartName="/ppt/slides/slide104.xml" ContentType="application/vnd.openxmlformats-officedocument.presentationml.slide+xml"/>
  <Override PartName="/ppt/slides/slide10.xml" ContentType="application/vnd.openxmlformats-officedocument.presentationml.slide+xml"/>
  <Override PartName="/ppt/slides/slide133.xml" ContentType="application/vnd.openxmlformats-officedocument.presentationml.slide+xml"/>
  <Override PartName="/ppt/slides/slide33.xml" ContentType="application/vnd.openxmlformats-officedocument.presentationml.slide+xml"/>
  <Override PartName="/ppt/slides/slide148.xml" ContentType="application/vnd.openxmlformats-officedocument.presentationml.slide+xml"/>
  <Override PartName="/ppt/charts/chart4.xml" ContentType="application/vnd.openxmlformats-officedocument.drawingml.chart+xml"/>
  <Default Extension="vml" ContentType="application/vnd.openxmlformats-officedocument.vmlDrawing"/>
  <Override PartName="/ppt/slides/slide83.xml" ContentType="application/vnd.openxmlformats-officedocument.presentationml.slide+xml"/>
  <Override PartName="/ppt/slides/slide172.xml" ContentType="application/vnd.openxmlformats-officedocument.presentationml.slide+xml"/>
  <Override PartName="/ppt/charts/chart5.xml" ContentType="application/vnd.openxmlformats-officedocument.drawingml.chart+xml"/>
  <Override PartName="/docProps/core.xml" ContentType="application/vnd.openxmlformats-package.core-properties+xml"/>
  <Override PartName="/ppt/slides/slide142.xml" ContentType="application/vnd.openxmlformats-officedocument.presentationml.slide+xml"/>
  <Override PartName="/ppt/slides/slide56.xml" ContentType="application/vnd.openxmlformats-officedocument.presentationml.slide+xml"/>
  <Override PartName="/ppt/slides/slide31.xml" ContentType="application/vnd.openxmlformats-officedocument.presentationml.slide+xml"/>
  <Override PartName="/ppt/slides/slide154.xml" ContentType="application/vnd.openxmlformats-officedocument.presentationml.slide+xml"/>
  <Override PartName="/ppt/charts/chart8.xml" ContentType="application/vnd.openxmlformats-officedocument.drawingml.chart+xml"/>
  <Default Extension="bin" ContentType="application/vnd.openxmlformats-officedocument.presentationml.printerSettings"/>
  <Override PartName="/ppt/slides/slide175.xml" ContentType="application/vnd.openxmlformats-officedocument.presentationml.slide+xml"/>
  <Override PartName="/ppt/slides/slide53.xml" ContentType="application/vnd.openxmlformats-officedocument.presentationml.slide+xml"/>
  <Override PartName="/ppt/slides/slide76.xml" ContentType="application/vnd.openxmlformats-officedocument.presentationml.slide+xml"/>
  <Override PartName="/ppt/slides/slide163.xml" ContentType="application/vnd.openxmlformats-officedocument.presentationml.slide+xml"/>
  <Override PartName="/ppt/slides/slide55.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132.xml" ContentType="application/vnd.openxmlformats-officedocument.presentationml.slide+xml"/>
  <Override PartName="/ppt/notesSlides/notesSlide2.xml" ContentType="application/vnd.openxmlformats-officedocument.presentationml.notesSlide+xml"/>
  <Override PartName="/ppt/slides/slide166.xml" ContentType="application/vnd.openxmlformats-officedocument.presentationml.slide+xml"/>
  <Override PartName="/ppt/slides/slide155.xml" ContentType="application/vnd.openxmlformats-officedocument.presentationml.slide+xml"/>
  <Override PartName="/ppt/slides/slide152.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slides/slide80.xml" ContentType="application/vnd.openxmlformats-officedocument.presentationml.slide+xml"/>
  <Override PartName="/ppt/charts/chart12.xml" ContentType="application/vnd.openxmlformats-officedocument.drawingml.chart+xml"/>
  <Override PartName="/ppt/slides/slide177.xml" ContentType="application/vnd.openxmlformats-officedocument.presentationml.slide+xml"/>
  <Override PartName="/ppt/slides/slide128.xml" ContentType="application/vnd.openxmlformats-officedocument.presentationml.slide+xml"/>
  <Override PartName="/ppt/slides/slide45.xml" ContentType="application/vnd.openxmlformats-officedocument.presentationml.slide+xml"/>
  <Override PartName="/ppt/slides/slide101.xml" ContentType="application/vnd.openxmlformats-officedocument.presentationml.slide+xml"/>
  <Override PartName="/ppt/slides/slide137.xml" ContentType="application/vnd.openxmlformats-officedocument.presentationml.slide+xml"/>
  <Override PartName="/ppt/slides/slide147.xml" ContentType="application/vnd.openxmlformats-officedocument.presentationml.slide+xml"/>
  <Override PartName="/ppt/slides/slide165.xml" ContentType="application/vnd.openxmlformats-officedocument.presentationml.slide+xml"/>
  <Override PartName="/ppt/slideLayouts/slideLayout10.xml" ContentType="application/vnd.openxmlformats-officedocument.presentationml.slideLayout+xml"/>
  <Override PartName="/ppt/slides/slide54.xml" ContentType="application/vnd.openxmlformats-officedocument.presentationml.slide+xml"/>
  <Override PartName="/ppt/slides/slide58.xml" ContentType="application/vnd.openxmlformats-officedocument.presentationml.slide+xml"/>
  <Default Extension="xml" ContentType="application/xml"/>
  <Override PartName="/ppt/slides/slide91.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slides/slide86.xml" ContentType="application/vnd.openxmlformats-officedocument.presentationml.slide+xml"/>
  <Default Extension="xlsx" ContentType="application/vnd.openxmlformats-officedocument.spreadsheetml.sheet"/>
  <Override PartName="/ppt/slides/slide81.xml" ContentType="application/vnd.openxmlformats-officedocument.presentationml.slide+xml"/>
  <Override PartName="/ppt/slides/slide25.xml" ContentType="application/vnd.openxmlformats-officedocument.presentationml.slide+xml"/>
  <Override PartName="/ppt/slides/slide9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slides/slide105.xml" ContentType="application/vnd.openxmlformats-officedocument.presentationml.slide+xml"/>
  <Override PartName="/ppt/embeddings/oleObject1.bin" ContentType="application/vnd.openxmlformats-officedocument.oleObject"/>
  <Override PartName="/ppt/slides/slide44.xml" ContentType="application/vnd.openxmlformats-officedocument.presentationml.slide+xml"/>
  <Override PartName="/ppt/slides/slide103.xml" ContentType="application/vnd.openxmlformats-officedocument.presentationml.slide+xml"/>
  <Override PartName="/ppt/charts/chart9.xml" ContentType="application/vnd.openxmlformats-officedocument.drawingml.chart+xml"/>
  <Override PartName="/ppt/slides/slide49.xml" ContentType="application/vnd.openxmlformats-officedocument.presentationml.slide+xml"/>
  <Override PartName="/ppt/slides/slide70.xml" ContentType="application/vnd.openxmlformats-officedocument.presentationml.slide+xml"/>
  <Override PartName="/ppt/slides/slide129.xml" ContentType="application/vnd.openxmlformats-officedocument.presentationml.slide+xml"/>
  <Override PartName="/ppt/slides/slide48.xml" ContentType="application/vnd.openxmlformats-officedocument.presentationml.slide+xml"/>
  <Override PartName="/ppt/slides/slide120.xml" ContentType="application/vnd.openxmlformats-officedocument.presentationml.slide+xml"/>
  <Override PartName="/ppt/slides/slide125.xml" ContentType="application/vnd.openxmlformats-officedocument.presentationml.slide+xml"/>
  <Override PartName="/ppt/presentation.xml" ContentType="application/vnd.openxmlformats-officedocument.presentationml.presentation.main+xml"/>
  <Override PartName="/ppt/slides/slide122.xml" ContentType="application/vnd.openxmlformats-officedocument.presentationml.slide+xml"/>
  <Override PartName="/ppt/slides/slide77.xml" ContentType="application/vnd.openxmlformats-officedocument.presentationml.slide+xml"/>
  <Override PartName="/ppt/slides/slide173.xml" ContentType="application/vnd.openxmlformats-officedocument.presentationml.slide+xml"/>
  <Override PartName="/ppt/slides/slide79.xml" ContentType="application/vnd.openxmlformats-officedocument.presentationml.slide+xml"/>
  <Override PartName="/ppt/slides/slide95.xml" ContentType="application/vnd.openxmlformats-officedocument.presentationml.slide+xml"/>
  <Override PartName="/ppt/slides/slide159.xml" ContentType="application/vnd.openxmlformats-officedocument.presentationml.slide+xml"/>
  <Override PartName="/ppt/slides/slide3.xml" ContentType="application/vnd.openxmlformats-officedocument.presentationml.slide+xml"/>
  <Override PartName="/ppt/slides/slide144.xml" ContentType="application/vnd.openxmlformats-officedocument.presentationml.slide+xml"/>
  <Override PartName="/ppt/slides/slide181.xml" ContentType="application/vnd.openxmlformats-officedocument.presentationml.slide+xml"/>
  <Override PartName="/ppt/slideLayouts/slideLayout11.xml" ContentType="application/vnd.openxmlformats-officedocument.presentationml.slideLayout+xml"/>
  <Override PartName="/ppt/slides/slide96.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15.xml" ContentType="application/vnd.openxmlformats-officedocument.presentationml.slide+xml"/>
  <Override PartName="/ppt/slides/slide140.xml" ContentType="application/vnd.openxmlformats-officedocument.presentationml.slide+xml"/>
  <Override PartName="/ppt/slides/slide143.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39.xml" ContentType="application/vnd.openxmlformats-officedocument.presentationml.slide+xml"/>
  <Override PartName="/ppt/slides/slide73.xml" ContentType="application/vnd.openxmlformats-officedocument.presentationml.slide+xml"/>
  <Override PartName="/ppt/slides/slide158.xml" ContentType="application/vnd.openxmlformats-officedocument.presentationml.slide+xml"/>
  <Override PartName="/ppt/slides/slide176.xml" ContentType="application/vnd.openxmlformats-officedocument.presentationml.slide+xml"/>
  <Override PartName="/ppt/slides/slide32.xml" ContentType="application/vnd.openxmlformats-officedocument.presentationml.slide+xml"/>
  <Override PartName="/ppt/slides/slide117.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78.xml" ContentType="application/vnd.openxmlformats-officedocument.presentationml.slide+xml"/>
  <Override PartName="/ppt/slides/slide111.xml" ContentType="application/vnd.openxmlformats-officedocument.presentationml.slide+xml"/>
  <Override PartName="/ppt/slides/slide108.xml" ContentType="application/vnd.openxmlformats-officedocument.presentationml.slide+xml"/>
  <Override PartName="/ppt/slides/slide113.xml" ContentType="application/vnd.openxmlformats-officedocument.presentationml.slide+xml"/>
  <Override PartName="/ppt/slides/slide29.xml" ContentType="application/vnd.openxmlformats-officedocument.presentationml.slide+xml"/>
  <Override PartName="/ppt/slides/slide126.xml" ContentType="application/vnd.openxmlformats-officedocument.presentationml.slide+xml"/>
  <Override PartName="/ppt/slides/slide22.xml" ContentType="application/vnd.openxmlformats-officedocument.presentationml.slide+xml"/>
  <Override PartName="/ppt/slides/slide85.xml" ContentType="application/vnd.openxmlformats-officedocument.presentationml.slide+xml"/>
  <Override PartName="/ppt/slides/slide30.xml" ContentType="application/vnd.openxmlformats-officedocument.presentationml.slide+xml"/>
  <Override PartName="/ppt/slides/slide36.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charts/chart7.xml" ContentType="application/vnd.openxmlformats-officedocument.drawingml.chart+xml"/>
  <Override PartName="/ppt/slides/slide90.xml" ContentType="application/vnd.openxmlformats-officedocument.presentationml.slide+xml"/>
  <Override PartName="/ppt/slides/slide21.xml" ContentType="application/vnd.openxmlformats-officedocument.presentationml.slide+xml"/>
  <Override PartName="/ppt/slides/slide107.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slides/slide123.xml" ContentType="application/vnd.openxmlformats-officedocument.presentationml.slide+xml"/>
  <Override PartName="/ppt/charts/chart2.xml" ContentType="application/vnd.openxmlformats-officedocument.drawingml.chart+xml"/>
  <Override PartName="/ppt/charts/chart3.xml" ContentType="application/vnd.openxmlformats-officedocument.drawingml.chart+xml"/>
  <Override PartName="/ppt/slides/slide52.xml" ContentType="application/vnd.openxmlformats-officedocument.presentationml.slide+xml"/>
  <Override PartName="/ppt/slides/slide51.xml" ContentType="application/vnd.openxmlformats-officedocument.presentationml.slide+xml"/>
  <Override PartName="/ppt/slides/slide62.xml" ContentType="application/vnd.openxmlformats-officedocument.presentationml.slide+xml"/>
  <Override PartName="/ppt/slides/slide7.xml" ContentType="application/vnd.openxmlformats-officedocument.presentationml.slide+xml"/>
  <Override PartName="/ppt/slides/slide65.xml" ContentType="application/vnd.openxmlformats-officedocument.presentationml.slide+xml"/>
  <Override PartName="/ppt/slides/slide151.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embeddings/oleObject2.bin" ContentType="application/vnd.openxmlformats-officedocument.oleObject"/>
  <Override PartName="/ppt/charts/chart10.xml" ContentType="application/vnd.openxmlformats-officedocument.drawingml.chart+xml"/>
  <Override PartName="/ppt/slides/slide13.xml" ContentType="application/vnd.openxmlformats-officedocument.presentationml.slide+xml"/>
  <Override PartName="/ppt/slides/slide121.xml" ContentType="application/vnd.openxmlformats-officedocument.presentationml.slide+xml"/>
  <Override PartName="/ppt/slides/slide87.xml" ContentType="application/vnd.openxmlformats-officedocument.presentationml.slide+xml"/>
  <Override PartName="/ppt/embeddings/oleObject3.bin" ContentType="application/vnd.openxmlformats-officedocument.oleObject"/>
  <Override PartName="/ppt/slideLayouts/slideLayout4.xml" ContentType="application/vnd.openxmlformats-officedocument.presentationml.slideLayout+xml"/>
  <Override PartName="/ppt/charts/chart11.xml" ContentType="application/vnd.openxmlformats-officedocument.drawingml.chart+xml"/>
  <Override PartName="/ppt/slideLayouts/slideLayout2.xml" ContentType="application/vnd.openxmlformats-officedocument.presentationml.slideLayout+xml"/>
  <Override PartName="/ppt/slides/slide89.xml" ContentType="application/vnd.openxmlformats-officedocument.presentationml.slide+xml"/>
  <Override PartName="/ppt/slides/slide184.xml" ContentType="application/vnd.openxmlformats-officedocument.presentationml.slide+xml"/>
  <Override PartName="/ppt/slideLayouts/slideLayout6.xml" ContentType="application/vnd.openxmlformats-officedocument.presentationml.slideLayout+xml"/>
  <Default Extension="emf" ContentType="image/x-emf"/>
  <Override PartName="/ppt/slides/slide131.xml" ContentType="application/vnd.openxmlformats-officedocument.presentationml.slide+xml"/>
  <Override PartName="/ppt/slides/slide169.xml" ContentType="application/vnd.openxmlformats-officedocument.presentationml.slide+xml"/>
  <Override PartName="/ppt/presProps.xml" ContentType="application/vnd.openxmlformats-officedocument.presentationml.presProps+xml"/>
  <Override PartName="/ppt/slides/slide127.xml" ContentType="application/vnd.openxmlformats-officedocument.presentationml.slide+xml"/>
  <Override PartName="/ppt/slides/slide27.xml" ContentType="application/vnd.openxmlformats-officedocument.presentationml.slide+xml"/>
  <Override PartName="/ppt/slides/slide138.xml" ContentType="application/vnd.openxmlformats-officedocument.presentationml.slide+xml"/>
  <Override PartName="/ppt/slides/slide170.xml" ContentType="application/vnd.openxmlformats-officedocument.presentationml.slide+xml"/>
  <Override PartName="/ppt/slides/slide168.xml" ContentType="application/vnd.openxmlformats-officedocument.presentationml.slide+xml"/>
  <Override PartName="/ppt/slides/slide150.xml" ContentType="application/vnd.openxmlformats-officedocument.presentationml.slide+xml"/>
  <Override PartName="/ppt/slides/slide67.xml" ContentType="application/vnd.openxmlformats-officedocument.presentationml.slide+xml"/>
  <Override PartName="/ppt/slides/slide100.xml" ContentType="application/vnd.openxmlformats-officedocument.presentationml.slide+xml"/>
  <Override PartName="/ppt/slides/slide12.xml" ContentType="application/vnd.openxmlformats-officedocument.presentationml.slide+xml"/>
  <Override PartName="/ppt/slides/slide46.xml" ContentType="application/vnd.openxmlformats-officedocument.presentationml.slide+xml"/>
  <Override PartName="/ppt/charts/chart6.xml" ContentType="application/vnd.openxmlformats-officedocument.drawingml.chart+xml"/>
  <Override PartName="/ppt/slides/slide84.xml" ContentType="application/vnd.openxmlformats-officedocument.presentationml.slide+xml"/>
  <Override PartName="/ppt/slides/slide69.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130.xml" ContentType="application/vnd.openxmlformats-officedocument.presentationml.slide+xml"/>
  <Override PartName="/ppt/slides/slide134.xml" ContentType="application/vnd.openxmlformats-officedocument.presentationml.slide+xml"/>
  <Override PartName="/ppt/slides/slide145.xml" ContentType="application/vnd.openxmlformats-officedocument.presentationml.slide+xml"/>
  <Override PartName="/ppt/slideLayouts/slideLayout5.xml" ContentType="application/vnd.openxmlformats-officedocument.presentationml.slideLayout+xml"/>
  <Override PartName="/ppt/slides/slide50.xml" ContentType="application/vnd.openxmlformats-officedocument.presentationml.slide+xml"/>
  <Override PartName="/ppt/slides/slide57.xml" ContentType="application/vnd.openxmlformats-officedocument.presentationml.slide+xml"/>
  <Override PartName="/ppt/slides/slide183.xml" ContentType="application/vnd.openxmlformats-officedocument.presentationml.slide+xml"/>
  <Override PartName="/ppt/slides/slide116.xml" ContentType="application/vnd.openxmlformats-officedocument.presentationml.slide+xml"/>
  <Override PartName="/ppt/slides/slide119.xml" ContentType="application/vnd.openxmlformats-officedocument.presentationml.slide+xml"/>
  <Override PartName="/ppt/slides/slide136.xml" ContentType="application/vnd.openxmlformats-officedocument.presentationml.slide+xml"/>
  <Override PartName="/ppt/slides/slide171.xml" ContentType="application/vnd.openxmlformats-officedocument.presentationml.slide+xml"/>
  <Override PartName="/ppt/slides/slide63.xml" ContentType="application/vnd.openxmlformats-officedocument.presentationml.slide+xml"/>
  <Override PartName="/ppt/slides/slide139.xml" ContentType="application/vnd.openxmlformats-officedocument.presentationml.slide+xml"/>
  <Default Extension="doc" ContentType="application/msword"/>
  <Override PartName="/ppt/slides/slide82.xml" ContentType="application/vnd.openxmlformats-officedocument.presentationml.slide+xml"/>
  <Override PartName="/ppt/slides/slide34.xml" ContentType="application/vnd.openxmlformats-officedocument.presentationml.slide+xml"/>
  <Override PartName="/ppt/slides/slide112.xml" ContentType="application/vnd.openxmlformats-officedocument.presentationml.slide+xml"/>
  <Override PartName="/ppt/slides/slide106.xml" ContentType="application/vnd.openxmlformats-officedocument.presentationml.slide+xml"/>
  <Override PartName="/ppt/slides/slide179.xml" ContentType="application/vnd.openxmlformats-officedocument.presentationml.slide+xml"/>
  <Override PartName="/ppt/slideLayouts/slideLayout1.xml" ContentType="application/vnd.openxmlformats-officedocument.presentationml.slideLayout+xml"/>
  <Override PartName="/ppt/slides/slide88.xml" ContentType="application/vnd.openxmlformats-officedocument.presentationml.slide+xml"/>
  <Override PartName="/ppt/slides/slide156.xml" ContentType="application/vnd.openxmlformats-officedocument.presentationml.slide+xml"/>
  <Override PartName="/ppt/slides/slide99.xml" ContentType="application/vnd.openxmlformats-officedocument.presentationml.slide+xml"/>
  <Override PartName="/ppt/theme/theme1.xml" ContentType="application/vnd.openxmlformats-officedocument.theme+xml"/>
  <Override PartName="/ppt/slides/slide109.xml" ContentType="application/vnd.openxmlformats-officedocument.presentationml.slide+xml"/>
  <Override PartName="/ppt/slides/slide5.xml" ContentType="application/vnd.openxmlformats-officedocument.presentationml.slide+xml"/>
  <Override PartName="/ppt/slides/slide160.xml" ContentType="application/vnd.openxmlformats-officedocument.presentationml.slide+xml"/>
  <Override PartName="/ppt/slides/slide59.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64.xml" ContentType="application/vnd.openxmlformats-officedocument.presentationml.slide+xml"/>
  <Override PartName="/ppt/slides/slide110.xml" ContentType="application/vnd.openxmlformats-officedocument.presentationml.slide+xml"/>
  <Override PartName="/ppt/slides/slide4.xml" ContentType="application/vnd.openxmlformats-officedocument.presentationml.slide+xml"/>
  <Override PartName="/ppt/slides/slide157.xml" ContentType="application/vnd.openxmlformats-officedocument.presentationml.slide+xml"/>
  <Override PartName="/ppt/slides/slide149.xml" ContentType="application/vnd.openxmlformats-officedocument.presentationml.slide+xml"/>
  <Override PartName="/ppt/slides/slide72.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102.xml" ContentType="application/vnd.openxmlformats-officedocument.presentationml.slide+xml"/>
  <Override PartName="/ppt/slides/slide146.xml" ContentType="application/vnd.openxmlformats-officedocument.presentationml.slide+xml"/>
  <Override PartName="/ppt/slides/slide60.xml" ContentType="application/vnd.openxmlformats-officedocument.presentationml.slide+xml"/>
  <Override PartName="/ppt/slides/slide24.xml" ContentType="application/vnd.openxmlformats-officedocument.presentationml.slide+xml"/>
  <Override PartName="/ppt/slides/slide162.xml" ContentType="application/vnd.openxmlformats-officedocument.presentationml.slide+xml"/>
  <Override PartName="/ppt/slides/slide164.xml" ContentType="application/vnd.openxmlformats-officedocument.presentationml.slide+xml"/>
  <Override PartName="/ppt/slides/slide71.xml" ContentType="application/vnd.openxmlformats-officedocument.presentationml.slide+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186"/>
  </p:notesMasterIdLst>
  <p:handoutMasterIdLst>
    <p:handoutMasterId r:id="rId18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 id="379" r:id="rId124"/>
    <p:sldId id="380" r:id="rId125"/>
    <p:sldId id="381" r:id="rId126"/>
    <p:sldId id="382" r:id="rId127"/>
    <p:sldId id="383" r:id="rId128"/>
    <p:sldId id="384" r:id="rId129"/>
    <p:sldId id="385" r:id="rId130"/>
    <p:sldId id="386" r:id="rId131"/>
    <p:sldId id="387" r:id="rId132"/>
    <p:sldId id="388" r:id="rId133"/>
    <p:sldId id="389" r:id="rId134"/>
    <p:sldId id="390" r:id="rId135"/>
    <p:sldId id="391" r:id="rId136"/>
    <p:sldId id="392" r:id="rId137"/>
    <p:sldId id="393" r:id="rId138"/>
    <p:sldId id="394" r:id="rId139"/>
    <p:sldId id="395" r:id="rId140"/>
    <p:sldId id="396" r:id="rId141"/>
    <p:sldId id="397" r:id="rId142"/>
    <p:sldId id="398" r:id="rId143"/>
    <p:sldId id="399" r:id="rId144"/>
    <p:sldId id="400" r:id="rId145"/>
    <p:sldId id="401" r:id="rId146"/>
    <p:sldId id="402" r:id="rId147"/>
    <p:sldId id="403" r:id="rId148"/>
    <p:sldId id="404" r:id="rId149"/>
    <p:sldId id="405" r:id="rId150"/>
    <p:sldId id="406" r:id="rId151"/>
    <p:sldId id="407" r:id="rId152"/>
    <p:sldId id="408" r:id="rId153"/>
    <p:sldId id="409" r:id="rId154"/>
    <p:sldId id="410" r:id="rId155"/>
    <p:sldId id="411" r:id="rId156"/>
    <p:sldId id="412" r:id="rId157"/>
    <p:sldId id="413" r:id="rId158"/>
    <p:sldId id="414" r:id="rId159"/>
    <p:sldId id="415" r:id="rId160"/>
    <p:sldId id="416" r:id="rId161"/>
    <p:sldId id="417" r:id="rId162"/>
    <p:sldId id="418" r:id="rId163"/>
    <p:sldId id="419" r:id="rId164"/>
    <p:sldId id="420" r:id="rId165"/>
    <p:sldId id="421" r:id="rId166"/>
    <p:sldId id="422" r:id="rId167"/>
    <p:sldId id="423" r:id="rId168"/>
    <p:sldId id="424" r:id="rId169"/>
    <p:sldId id="425" r:id="rId170"/>
    <p:sldId id="426" r:id="rId171"/>
    <p:sldId id="427" r:id="rId172"/>
    <p:sldId id="428" r:id="rId173"/>
    <p:sldId id="429" r:id="rId174"/>
    <p:sldId id="430" r:id="rId175"/>
    <p:sldId id="431" r:id="rId176"/>
    <p:sldId id="432" r:id="rId177"/>
    <p:sldId id="433" r:id="rId178"/>
    <p:sldId id="434" r:id="rId179"/>
    <p:sldId id="435" r:id="rId180"/>
    <p:sldId id="436" r:id="rId181"/>
    <p:sldId id="437" r:id="rId182"/>
    <p:sldId id="438" r:id="rId183"/>
    <p:sldId id="439" r:id="rId184"/>
    <p:sldId id="440" r:id="rId18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84BB62"/>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vertBarState="minimized" horzBarState="maximized">
    <p:restoredLeft sz="15620"/>
    <p:restoredTop sz="94660"/>
  </p:normalViewPr>
  <p:slideViewPr>
    <p:cSldViewPr snapToGrid="0" snapToObjects="1" showGuides="1">
      <p:cViewPr varScale="1">
        <p:scale>
          <a:sx n="104" d="100"/>
          <a:sy n="104" d="100"/>
        </p:scale>
        <p:origin x="-156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632"/>
    </p:cViewPr>
  </p:sorterViewPr>
  <p:gridSpacing cx="73736200" cy="737362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121" Type="http://schemas.openxmlformats.org/officeDocument/2006/relationships/slide" Target="slides/slide120.xml"/><Relationship Id="rId133" Type="http://schemas.openxmlformats.org/officeDocument/2006/relationships/slide" Target="slides/slide132.xml"/><Relationship Id="rId178" Type="http://schemas.openxmlformats.org/officeDocument/2006/relationships/slide" Target="slides/slide177.xml"/><Relationship Id="rId60" Type="http://schemas.openxmlformats.org/officeDocument/2006/relationships/slide" Target="slides/slide59.xml"/><Relationship Id="rId70" Type="http://schemas.openxmlformats.org/officeDocument/2006/relationships/slide" Target="slides/slide69.xml"/><Relationship Id="rId94" Type="http://schemas.openxmlformats.org/officeDocument/2006/relationships/slide" Target="slides/slide93.xml"/><Relationship Id="rId7" Type="http://schemas.openxmlformats.org/officeDocument/2006/relationships/slide" Target="slides/slide6.xml"/><Relationship Id="rId74" Type="http://schemas.openxmlformats.org/officeDocument/2006/relationships/slide" Target="slides/slide73.xml"/><Relationship Id="rId102" Type="http://schemas.openxmlformats.org/officeDocument/2006/relationships/slide" Target="slides/slide101.xml"/><Relationship Id="rId25" Type="http://schemas.openxmlformats.org/officeDocument/2006/relationships/slide" Target="slides/slide24.xml"/><Relationship Id="rId169" Type="http://schemas.openxmlformats.org/officeDocument/2006/relationships/slide" Target="slides/slide168.xml"/><Relationship Id="rId106" Type="http://schemas.openxmlformats.org/officeDocument/2006/relationships/slide" Target="slides/slide105.xml"/><Relationship Id="rId122" Type="http://schemas.openxmlformats.org/officeDocument/2006/relationships/slide" Target="slides/slide121.xml"/><Relationship Id="rId116" Type="http://schemas.openxmlformats.org/officeDocument/2006/relationships/slide" Target="slides/slide115.xml"/><Relationship Id="rId119" Type="http://schemas.openxmlformats.org/officeDocument/2006/relationships/slide" Target="slides/slide118.xml"/><Relationship Id="rId96" Type="http://schemas.openxmlformats.org/officeDocument/2006/relationships/slide" Target="slides/slide95.xml"/><Relationship Id="rId183" Type="http://schemas.openxmlformats.org/officeDocument/2006/relationships/slide" Target="slides/slide182.xml"/><Relationship Id="rId10" Type="http://schemas.openxmlformats.org/officeDocument/2006/relationships/slide" Target="slides/slide9.xml"/><Relationship Id="rId138" Type="http://schemas.openxmlformats.org/officeDocument/2006/relationships/slide" Target="slides/slide137.xml"/><Relationship Id="rId50" Type="http://schemas.openxmlformats.org/officeDocument/2006/relationships/slide" Target="slides/slide49.xml"/><Relationship Id="rId118" Type="http://schemas.openxmlformats.org/officeDocument/2006/relationships/slide" Target="slides/slide117.xml"/><Relationship Id="rId128" Type="http://schemas.openxmlformats.org/officeDocument/2006/relationships/slide" Target="slides/slide127.xml"/><Relationship Id="rId180" Type="http://schemas.openxmlformats.org/officeDocument/2006/relationships/slide" Target="slides/slide179.xml"/><Relationship Id="rId17" Type="http://schemas.openxmlformats.org/officeDocument/2006/relationships/slide" Target="slides/slide16.xml"/><Relationship Id="rId181" Type="http://schemas.openxmlformats.org/officeDocument/2006/relationships/slide" Target="slides/slide180.xml"/><Relationship Id="rId188" Type="http://schemas.openxmlformats.org/officeDocument/2006/relationships/printerSettings" Target="printerSettings/printerSettings1.bin"/><Relationship Id="rId107" Type="http://schemas.openxmlformats.org/officeDocument/2006/relationships/slide" Target="slides/slide106.xml"/><Relationship Id="rId71" Type="http://schemas.openxmlformats.org/officeDocument/2006/relationships/slide" Target="slides/slide70.xml"/><Relationship Id="rId142" Type="http://schemas.openxmlformats.org/officeDocument/2006/relationships/slide" Target="slides/slide141.xml"/><Relationship Id="rId160" Type="http://schemas.openxmlformats.org/officeDocument/2006/relationships/slide" Target="slides/slide159.xml"/><Relationship Id="rId189" Type="http://schemas.openxmlformats.org/officeDocument/2006/relationships/presProps" Target="presProps.xml"/><Relationship Id="rId4" Type="http://schemas.openxmlformats.org/officeDocument/2006/relationships/slide" Target="slides/slide3.xml"/><Relationship Id="rId28" Type="http://schemas.openxmlformats.org/officeDocument/2006/relationships/slide" Target="slides/slide27.xml"/><Relationship Id="rId89" Type="http://schemas.openxmlformats.org/officeDocument/2006/relationships/slide" Target="slides/slide88.xml"/><Relationship Id="rId114" Type="http://schemas.openxmlformats.org/officeDocument/2006/relationships/slide" Target="slides/slide113.xml"/><Relationship Id="rId185" Type="http://schemas.openxmlformats.org/officeDocument/2006/relationships/slide" Target="slides/slide184.xml"/><Relationship Id="rId88" Type="http://schemas.openxmlformats.org/officeDocument/2006/relationships/slide" Target="slides/slide87.xml"/><Relationship Id="rId82" Type="http://schemas.openxmlformats.org/officeDocument/2006/relationships/slide" Target="slides/slide81.xml"/><Relationship Id="rId124" Type="http://schemas.openxmlformats.org/officeDocument/2006/relationships/slide" Target="slides/slide123.xml"/><Relationship Id="rId69" Type="http://schemas.openxmlformats.org/officeDocument/2006/relationships/slide" Target="slides/slide68.xml"/><Relationship Id="rId148" Type="http://schemas.openxmlformats.org/officeDocument/2006/relationships/slide" Target="slides/slide147.xml"/><Relationship Id="rId147" Type="http://schemas.openxmlformats.org/officeDocument/2006/relationships/slide" Target="slides/slide146.xml"/><Relationship Id="rId38" Type="http://schemas.openxmlformats.org/officeDocument/2006/relationships/slide" Target="slides/slide37.xml"/><Relationship Id="rId159" Type="http://schemas.openxmlformats.org/officeDocument/2006/relationships/slide" Target="slides/slide158.xml"/><Relationship Id="rId176" Type="http://schemas.openxmlformats.org/officeDocument/2006/relationships/slide" Target="slides/slide175.xml"/><Relationship Id="rId20" Type="http://schemas.openxmlformats.org/officeDocument/2006/relationships/slide" Target="slides/slide19.xml"/><Relationship Id="rId2" Type="http://schemas.openxmlformats.org/officeDocument/2006/relationships/slide" Target="slides/slide1.xml"/><Relationship Id="rId140" Type="http://schemas.openxmlformats.org/officeDocument/2006/relationships/slide" Target="slides/slide139.xml"/><Relationship Id="rId144" Type="http://schemas.openxmlformats.org/officeDocument/2006/relationships/slide" Target="slides/slide143.xml"/><Relationship Id="rId72" Type="http://schemas.openxmlformats.org/officeDocument/2006/relationships/slide" Target="slides/slide71.xml"/><Relationship Id="rId35" Type="http://schemas.openxmlformats.org/officeDocument/2006/relationships/slide" Target="slides/slide34.xml"/><Relationship Id="rId75" Type="http://schemas.openxmlformats.org/officeDocument/2006/relationships/slide" Target="slides/slide74.xml"/><Relationship Id="rId80" Type="http://schemas.openxmlformats.org/officeDocument/2006/relationships/slide" Target="slides/slide79.xml"/><Relationship Id="rId31" Type="http://schemas.openxmlformats.org/officeDocument/2006/relationships/slide" Target="slides/slide30.xml"/><Relationship Id="rId62" Type="http://schemas.openxmlformats.org/officeDocument/2006/relationships/slide" Target="slides/slide61.xml"/><Relationship Id="rId79" Type="http://schemas.openxmlformats.org/officeDocument/2006/relationships/slide" Target="slides/slide78.xml"/><Relationship Id="rId97" Type="http://schemas.openxmlformats.org/officeDocument/2006/relationships/slide" Target="slides/slide96.xml"/><Relationship Id="rId111" Type="http://schemas.openxmlformats.org/officeDocument/2006/relationships/slide" Target="slides/slide110.xml"/><Relationship Id="rId98" Type="http://schemas.openxmlformats.org/officeDocument/2006/relationships/slide" Target="slides/slide97.xml"/><Relationship Id="rId152" Type="http://schemas.openxmlformats.org/officeDocument/2006/relationships/slide" Target="slides/slide151.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132" Type="http://schemas.openxmlformats.org/officeDocument/2006/relationships/slide" Target="slides/slide131.xml"/><Relationship Id="rId32" Type="http://schemas.openxmlformats.org/officeDocument/2006/relationships/slide" Target="slides/slide31.xml"/><Relationship Id="rId13" Type="http://schemas.openxmlformats.org/officeDocument/2006/relationships/slide" Target="slides/slide12.xml"/><Relationship Id="rId52" Type="http://schemas.openxmlformats.org/officeDocument/2006/relationships/slide" Target="slides/slide51.xml"/><Relationship Id="rId157" Type="http://schemas.openxmlformats.org/officeDocument/2006/relationships/slide" Target="slides/slide156.xml"/><Relationship Id="rId170" Type="http://schemas.openxmlformats.org/officeDocument/2006/relationships/slide" Target="slides/slide169.xml"/><Relationship Id="rId177" Type="http://schemas.openxmlformats.org/officeDocument/2006/relationships/slide" Target="slides/slide176.xml"/><Relationship Id="rId190" Type="http://schemas.openxmlformats.org/officeDocument/2006/relationships/viewProps" Target="viewProps.xml"/><Relationship Id="rId54" Type="http://schemas.openxmlformats.org/officeDocument/2006/relationships/slide" Target="slides/slide53.xml"/><Relationship Id="rId101" Type="http://schemas.openxmlformats.org/officeDocument/2006/relationships/slide" Target="slides/slide100.xml"/><Relationship Id="rId191" Type="http://schemas.openxmlformats.org/officeDocument/2006/relationships/theme" Target="theme/theme1.xml"/><Relationship Id="rId192" Type="http://schemas.openxmlformats.org/officeDocument/2006/relationships/tableStyles" Target="tableStyles.xml"/><Relationship Id="rId155" Type="http://schemas.openxmlformats.org/officeDocument/2006/relationships/slide" Target="slides/slide154.xml"/><Relationship Id="rId163" Type="http://schemas.openxmlformats.org/officeDocument/2006/relationships/slide" Target="slides/slide162.xml"/><Relationship Id="rId23" Type="http://schemas.openxmlformats.org/officeDocument/2006/relationships/slide" Target="slides/slide22.xml"/><Relationship Id="rId136" Type="http://schemas.openxmlformats.org/officeDocument/2006/relationships/slide" Target="slides/slide135.xml"/><Relationship Id="rId166" Type="http://schemas.openxmlformats.org/officeDocument/2006/relationships/slide" Target="slides/slide165.xml"/><Relationship Id="rId61" Type="http://schemas.openxmlformats.org/officeDocument/2006/relationships/slide" Target="slides/slide60.xml"/><Relationship Id="rId53" Type="http://schemas.openxmlformats.org/officeDocument/2006/relationships/slide" Target="slides/slide52.xml"/><Relationship Id="rId84" Type="http://schemas.openxmlformats.org/officeDocument/2006/relationships/slide" Target="slides/slide83.xml"/><Relationship Id="rId146" Type="http://schemas.openxmlformats.org/officeDocument/2006/relationships/slide" Target="slides/slide145.xml"/><Relationship Id="rId30" Type="http://schemas.openxmlformats.org/officeDocument/2006/relationships/slide" Target="slides/slide29.xml"/><Relationship Id="rId186" Type="http://schemas.openxmlformats.org/officeDocument/2006/relationships/notesMaster" Target="notesMasters/notesMaster1.xml"/><Relationship Id="rId29" Type="http://schemas.openxmlformats.org/officeDocument/2006/relationships/slide" Target="slides/slide28.xml"/><Relationship Id="rId184" Type="http://schemas.openxmlformats.org/officeDocument/2006/relationships/slide" Target="slides/slide183.xml"/><Relationship Id="rId83" Type="http://schemas.openxmlformats.org/officeDocument/2006/relationships/slide" Target="slides/slide82.xml"/><Relationship Id="rId171" Type="http://schemas.openxmlformats.org/officeDocument/2006/relationships/slide" Target="slides/slide170.xml"/><Relationship Id="rId173" Type="http://schemas.openxmlformats.org/officeDocument/2006/relationships/slide" Target="slides/slide172.xml"/><Relationship Id="rId41" Type="http://schemas.openxmlformats.org/officeDocument/2006/relationships/slide" Target="slides/slide40.xml"/><Relationship Id="rId5" Type="http://schemas.openxmlformats.org/officeDocument/2006/relationships/slide" Target="slides/slide4.xml"/><Relationship Id="rId172" Type="http://schemas.openxmlformats.org/officeDocument/2006/relationships/slide" Target="slides/slide171.xml"/><Relationship Id="rId22" Type="http://schemas.openxmlformats.org/officeDocument/2006/relationships/slide" Target="slides/slide21.xml"/><Relationship Id="rId95" Type="http://schemas.openxmlformats.org/officeDocument/2006/relationships/slide" Target="slides/slide94.xml"/><Relationship Id="rId39" Type="http://schemas.openxmlformats.org/officeDocument/2006/relationships/slide" Target="slides/slide38.xml"/><Relationship Id="rId43" Type="http://schemas.openxmlformats.org/officeDocument/2006/relationships/slide" Target="slides/slide42.xml"/><Relationship Id="rId179" Type="http://schemas.openxmlformats.org/officeDocument/2006/relationships/slide" Target="slides/slide178.xml"/><Relationship Id="rId104" Type="http://schemas.openxmlformats.org/officeDocument/2006/relationships/slide" Target="slides/slide103.xml"/><Relationship Id="rId130" Type="http://schemas.openxmlformats.org/officeDocument/2006/relationships/slide" Target="slides/slide129.xml"/><Relationship Id="rId165" Type="http://schemas.openxmlformats.org/officeDocument/2006/relationships/slide" Target="slides/slide164.xml"/><Relationship Id="rId156" Type="http://schemas.openxmlformats.org/officeDocument/2006/relationships/slide" Target="slides/slide155.xml"/><Relationship Id="rId187" Type="http://schemas.openxmlformats.org/officeDocument/2006/relationships/handoutMaster" Target="handoutMasters/handoutMaster1.xml"/><Relationship Id="rId90" Type="http://schemas.openxmlformats.org/officeDocument/2006/relationships/slide" Target="slides/slide89.xml"/><Relationship Id="rId153" Type="http://schemas.openxmlformats.org/officeDocument/2006/relationships/slide" Target="slides/slide152.xml"/><Relationship Id="rId77" Type="http://schemas.openxmlformats.org/officeDocument/2006/relationships/slide" Target="slides/slide76.xml"/><Relationship Id="rId63" Type="http://schemas.openxmlformats.org/officeDocument/2006/relationships/slide" Target="slides/slide62.xml"/><Relationship Id="rId85" Type="http://schemas.openxmlformats.org/officeDocument/2006/relationships/slide" Target="slides/slide84.xml"/><Relationship Id="rId105" Type="http://schemas.openxmlformats.org/officeDocument/2006/relationships/slide" Target="slides/slide104.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99" Type="http://schemas.openxmlformats.org/officeDocument/2006/relationships/slide" Target="slides/slide98.xml"/><Relationship Id="rId14" Type="http://schemas.openxmlformats.org/officeDocument/2006/relationships/slide" Target="slides/slide13.xml"/><Relationship Id="rId103" Type="http://schemas.openxmlformats.org/officeDocument/2006/relationships/slide" Target="slides/slide102.xml"/><Relationship Id="rId127" Type="http://schemas.openxmlformats.org/officeDocument/2006/relationships/slide" Target="slides/slide126.xml"/><Relationship Id="rId158" Type="http://schemas.openxmlformats.org/officeDocument/2006/relationships/slide" Target="slides/slide157.xml"/><Relationship Id="rId92" Type="http://schemas.openxmlformats.org/officeDocument/2006/relationships/slide" Target="slides/slide91.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slide" Target="slides/slide72.xml"/><Relationship Id="rId150" Type="http://schemas.openxmlformats.org/officeDocument/2006/relationships/slide" Target="slides/slide149.xml"/><Relationship Id="rId145" Type="http://schemas.openxmlformats.org/officeDocument/2006/relationships/slide" Target="slides/slide144.xml"/><Relationship Id="rId161" Type="http://schemas.openxmlformats.org/officeDocument/2006/relationships/slide" Target="slides/slide160.xml"/><Relationship Id="rId87" Type="http://schemas.openxmlformats.org/officeDocument/2006/relationships/slide" Target="slides/slide86.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17" Type="http://schemas.openxmlformats.org/officeDocument/2006/relationships/slide" Target="slides/slide116.xml"/><Relationship Id="rId129" Type="http://schemas.openxmlformats.org/officeDocument/2006/relationships/slide" Target="slides/slide128.xml"/><Relationship Id="rId134" Type="http://schemas.openxmlformats.org/officeDocument/2006/relationships/slide" Target="slides/slide133.xml"/><Relationship Id="rId149" Type="http://schemas.openxmlformats.org/officeDocument/2006/relationships/slide" Target="slides/slide148.xml"/><Relationship Id="rId112" Type="http://schemas.openxmlformats.org/officeDocument/2006/relationships/slide" Target="slides/slide111.xml"/><Relationship Id="rId182" Type="http://schemas.openxmlformats.org/officeDocument/2006/relationships/slide" Target="slides/slide181.xml"/><Relationship Id="rId19" Type="http://schemas.openxmlformats.org/officeDocument/2006/relationships/slide" Target="slides/slide18.xml"/><Relationship Id="rId120" Type="http://schemas.openxmlformats.org/officeDocument/2006/relationships/slide" Target="slides/slide119.xml"/><Relationship Id="rId126" Type="http://schemas.openxmlformats.org/officeDocument/2006/relationships/slide" Target="slides/slide125.xml"/><Relationship Id="rId57" Type="http://schemas.openxmlformats.org/officeDocument/2006/relationships/slide" Target="slides/slide56.xml"/><Relationship Id="rId109" Type="http://schemas.openxmlformats.org/officeDocument/2006/relationships/slide" Target="slides/slide108.xml"/><Relationship Id="rId46" Type="http://schemas.openxmlformats.org/officeDocument/2006/relationships/slide" Target="slides/slide45.xml"/><Relationship Id="rId86" Type="http://schemas.openxmlformats.org/officeDocument/2006/relationships/slide" Target="slides/slide85.xml"/><Relationship Id="rId59" Type="http://schemas.openxmlformats.org/officeDocument/2006/relationships/slide" Target="slides/slide58.xml"/><Relationship Id="rId51" Type="http://schemas.openxmlformats.org/officeDocument/2006/relationships/slide" Target="slides/slide50.xml"/><Relationship Id="rId66" Type="http://schemas.openxmlformats.org/officeDocument/2006/relationships/slide" Target="slides/slide65.xml"/><Relationship Id="rId55" Type="http://schemas.openxmlformats.org/officeDocument/2006/relationships/slide" Target="slides/slide54.xml"/><Relationship Id="rId34" Type="http://schemas.openxmlformats.org/officeDocument/2006/relationships/slide" Target="slides/slide33.xml"/><Relationship Id="rId81" Type="http://schemas.openxmlformats.org/officeDocument/2006/relationships/slide" Target="slides/slide80.xml"/><Relationship Id="rId40" Type="http://schemas.openxmlformats.org/officeDocument/2006/relationships/slide" Target="slides/slide39.xml"/><Relationship Id="rId135" Type="http://schemas.openxmlformats.org/officeDocument/2006/relationships/slide" Target="slides/slide134.xml"/><Relationship Id="rId36" Type="http://schemas.openxmlformats.org/officeDocument/2006/relationships/slide" Target="slides/slide35.xml"/><Relationship Id="rId125" Type="http://schemas.openxmlformats.org/officeDocument/2006/relationships/slide" Target="slides/slide124.xml"/><Relationship Id="rId139" Type="http://schemas.openxmlformats.org/officeDocument/2006/relationships/slide" Target="slides/slide138.xml"/><Relationship Id="rId76" Type="http://schemas.openxmlformats.org/officeDocument/2006/relationships/slide" Target="slides/slide75.xml"/><Relationship Id="rId8" Type="http://schemas.openxmlformats.org/officeDocument/2006/relationships/slide" Target="slides/slide7.xml"/><Relationship Id="rId65" Type="http://schemas.openxmlformats.org/officeDocument/2006/relationships/slide" Target="slides/slide64.xml"/><Relationship Id="rId67" Type="http://schemas.openxmlformats.org/officeDocument/2006/relationships/slide" Target="slides/slide66.xml"/><Relationship Id="rId37" Type="http://schemas.openxmlformats.org/officeDocument/2006/relationships/slide" Target="slides/slide36.xml"/><Relationship Id="rId141" Type="http://schemas.openxmlformats.org/officeDocument/2006/relationships/slide" Target="slides/slide140.xml"/><Relationship Id="rId174" Type="http://schemas.openxmlformats.org/officeDocument/2006/relationships/slide" Target="slides/slide173.xml"/><Relationship Id="rId110" Type="http://schemas.openxmlformats.org/officeDocument/2006/relationships/slide" Target="slides/slide109.xml"/><Relationship Id="rId113" Type="http://schemas.openxmlformats.org/officeDocument/2006/relationships/slide" Target="slides/slide112.xml"/><Relationship Id="rId12" Type="http://schemas.openxmlformats.org/officeDocument/2006/relationships/slide" Target="slides/slide11.xml"/><Relationship Id="rId164" Type="http://schemas.openxmlformats.org/officeDocument/2006/relationships/slide" Target="slides/slide163.xml"/><Relationship Id="rId108" Type="http://schemas.openxmlformats.org/officeDocument/2006/relationships/slide" Target="slides/slide107.xml"/><Relationship Id="rId137" Type="http://schemas.openxmlformats.org/officeDocument/2006/relationships/slide" Target="slides/slide136.xml"/><Relationship Id="rId3" Type="http://schemas.openxmlformats.org/officeDocument/2006/relationships/slide" Target="slides/slide2.xml"/><Relationship Id="rId123" Type="http://schemas.openxmlformats.org/officeDocument/2006/relationships/slide" Target="slides/slide122.xml"/><Relationship Id="rId151" Type="http://schemas.openxmlformats.org/officeDocument/2006/relationships/slide" Target="slides/slide150.xml"/><Relationship Id="rId26" Type="http://schemas.openxmlformats.org/officeDocument/2006/relationships/slide" Target="slides/slide25.xml"/><Relationship Id="rId100" Type="http://schemas.openxmlformats.org/officeDocument/2006/relationships/slide" Target="slides/slide99.xml"/><Relationship Id="rId11" Type="http://schemas.openxmlformats.org/officeDocument/2006/relationships/slide" Target="slides/slide10.xml"/><Relationship Id="rId143" Type="http://schemas.openxmlformats.org/officeDocument/2006/relationships/slide" Target="slides/slide142.xml"/><Relationship Id="rId68" Type="http://schemas.openxmlformats.org/officeDocument/2006/relationships/slide" Target="slides/slide67.xml"/><Relationship Id="rId115" Type="http://schemas.openxmlformats.org/officeDocument/2006/relationships/slide" Target="slides/slide114.xml"/><Relationship Id="rId16" Type="http://schemas.openxmlformats.org/officeDocument/2006/relationships/slide" Target="slides/slide15.xml"/><Relationship Id="rId33" Type="http://schemas.openxmlformats.org/officeDocument/2006/relationships/slide" Target="slides/slide32.xml"/><Relationship Id="rId91" Type="http://schemas.openxmlformats.org/officeDocument/2006/relationships/slide" Target="slides/slide90.xml"/><Relationship Id="rId93" Type="http://schemas.openxmlformats.org/officeDocument/2006/relationships/slide" Target="slides/slide92.xml"/><Relationship Id="rId131" Type="http://schemas.openxmlformats.org/officeDocument/2006/relationships/slide" Target="slides/slide130.xml"/><Relationship Id="rId162" Type="http://schemas.openxmlformats.org/officeDocument/2006/relationships/slide" Target="slides/slide161.xml"/><Relationship Id="rId78" Type="http://schemas.openxmlformats.org/officeDocument/2006/relationships/slide" Target="slides/slide77.xml"/><Relationship Id="rId15" Type="http://schemas.openxmlformats.org/officeDocument/2006/relationships/slide" Target="slides/slide14.xml"/><Relationship Id="rId154" Type="http://schemas.openxmlformats.org/officeDocument/2006/relationships/slide" Target="slides/slide153.xml"/><Relationship Id="rId167" Type="http://schemas.openxmlformats.org/officeDocument/2006/relationships/slide" Target="slides/slide166.xml"/><Relationship Id="rId168" Type="http://schemas.openxmlformats.org/officeDocument/2006/relationships/slide" Target="slides/slide167.xml"/><Relationship Id="rId175" Type="http://schemas.openxmlformats.org/officeDocument/2006/relationships/slide" Target="slides/slide174.xml"/><Relationship Id="rId21" Type="http://schemas.openxmlformats.org/officeDocument/2006/relationships/slide" Target="slides/slide20.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Microsoft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Foglio_di_Microsoft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Foglio_di_Microsoft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Foglio_di_Microsoft_Excel12.xlsx"/></Relationships>
</file>

<file path=ppt/charts/_rels/chart2.xml.rels><?xml version="1.0" encoding="UTF-8" standalone="yes"?>
<Relationships xmlns="http://schemas.openxmlformats.org/package/2006/relationships"><Relationship Id="rId1" Type="http://schemas.openxmlformats.org/officeDocument/2006/relationships/package" Target="../embeddings/Foglio_di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Foglio_di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Foglio_di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Foglio_di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Foglio_di_Microsoft_Excel6.xlsx"/></Relationships>
</file>

<file path=ppt/charts/_rels/chart7.xml.rels><?xml version="1.0" encoding="UTF-8" standalone="yes"?>
<Relationships xmlns="http://schemas.openxmlformats.org/package/2006/relationships"><Relationship Id="rId1" Type="http://schemas.openxmlformats.org/officeDocument/2006/relationships/package" Target="../embeddings/Foglio_di_Microsoft_Excel7.xlsx"/></Relationships>
</file>

<file path=ppt/charts/_rels/chart8.xml.rels><?xml version="1.0" encoding="UTF-8" standalone="yes"?>
<Relationships xmlns="http://schemas.openxmlformats.org/package/2006/relationships"><Relationship Id="rId1" Type="http://schemas.openxmlformats.org/officeDocument/2006/relationships/package" Target="../embeddings/Foglio_di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Foglio_di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t-IT"/>
  <c:style val="2"/>
  <c:chart>
    <c:plotArea>
      <c:layout/>
      <c:lineChart>
        <c:grouping val="standard"/>
        <c:ser>
          <c:idx val="0"/>
          <c:order val="0"/>
          <c:tx>
            <c:strRef>
              <c:f>Foglio1!$B$1</c:f>
              <c:strCache>
                <c:ptCount val="1"/>
                <c:pt idx="0">
                  <c:v>Divisa Ku Klux Klan</c:v>
                </c:pt>
              </c:strCache>
            </c:strRef>
          </c:tx>
          <c:cat>
            <c:strRef>
              <c:f>Foglio1!$A$2:$A$5</c:f>
              <c:strCache>
                <c:ptCount val="2"/>
                <c:pt idx="0">
                  <c:v>individuato</c:v>
                </c:pt>
                <c:pt idx="1">
                  <c:v>deindividuato</c:v>
                </c:pt>
              </c:strCache>
            </c:strRef>
          </c:cat>
          <c:val>
            <c:numRef>
              <c:f>Foglio1!$B$2:$B$5</c:f>
              <c:numCache>
                <c:formatCode>General</c:formatCode>
                <c:ptCount val="2"/>
                <c:pt idx="0">
                  <c:v>0.9</c:v>
                </c:pt>
                <c:pt idx="1">
                  <c:v>1.1</c:v>
                </c:pt>
              </c:numCache>
            </c:numRef>
          </c:val>
        </c:ser>
        <c:ser>
          <c:idx val="1"/>
          <c:order val="1"/>
          <c:tx>
            <c:strRef>
              <c:f>Foglio1!$C$1</c:f>
              <c:strCache>
                <c:ptCount val="1"/>
                <c:pt idx="0">
                  <c:v>Divisa da infermiera</c:v>
                </c:pt>
              </c:strCache>
            </c:strRef>
          </c:tx>
          <c:cat>
            <c:strRef>
              <c:f>Foglio1!$A$2:$A$5</c:f>
              <c:strCache>
                <c:ptCount val="2"/>
                <c:pt idx="0">
                  <c:v>individuato</c:v>
                </c:pt>
                <c:pt idx="1">
                  <c:v>deindividuato</c:v>
                </c:pt>
              </c:strCache>
            </c:strRef>
          </c:cat>
          <c:val>
            <c:numRef>
              <c:f>Foglio1!$C$2:$C$5</c:f>
              <c:numCache>
                <c:formatCode>General</c:formatCode>
                <c:ptCount val="2"/>
                <c:pt idx="0">
                  <c:v>-0.5</c:v>
                </c:pt>
                <c:pt idx="1">
                  <c:v>-1.5</c:v>
                </c:pt>
              </c:numCache>
            </c:numRef>
          </c:val>
        </c:ser>
        <c:ser>
          <c:idx val="2"/>
          <c:order val="2"/>
          <c:tx>
            <c:strRef>
              <c:f>Foglio1!$D$1</c:f>
              <c:strCache>
                <c:ptCount val="1"/>
                <c:pt idx="0">
                  <c:v>Colonna2</c:v>
                </c:pt>
              </c:strCache>
            </c:strRef>
          </c:tx>
          <c:cat>
            <c:strRef>
              <c:f>Foglio1!$A$2:$A$5</c:f>
              <c:strCache>
                <c:ptCount val="2"/>
                <c:pt idx="0">
                  <c:v>individuato</c:v>
                </c:pt>
                <c:pt idx="1">
                  <c:v>deindividuato</c:v>
                </c:pt>
              </c:strCache>
            </c:strRef>
          </c:cat>
          <c:val>
            <c:numRef>
              <c:f>Foglio1!$D$2:$D$5</c:f>
            </c:numRef>
          </c:val>
        </c:ser>
        <c:marker val="1"/>
        <c:axId val="537239976"/>
        <c:axId val="537243224"/>
      </c:lineChart>
      <c:catAx>
        <c:axId val="537239976"/>
        <c:scaling>
          <c:orientation val="minMax"/>
        </c:scaling>
        <c:axPos val="b"/>
        <c:tickLblPos val="nextTo"/>
        <c:spPr>
          <a:ln>
            <a:solidFill>
              <a:schemeClr val="tx1"/>
            </a:solidFill>
          </a:ln>
        </c:spPr>
        <c:crossAx val="537243224"/>
        <c:crossesAt val="0.0"/>
        <c:auto val="1"/>
        <c:lblAlgn val="ctr"/>
        <c:lblOffset val="100"/>
      </c:catAx>
      <c:valAx>
        <c:axId val="537243224"/>
        <c:scaling>
          <c:orientation val="minMax"/>
          <c:max val="2.0"/>
          <c:min val="-2.0"/>
        </c:scaling>
        <c:axPos val="l"/>
        <c:numFmt formatCode="General" sourceLinked="1"/>
        <c:tickLblPos val="nextTo"/>
        <c:spPr>
          <a:ln>
            <a:solidFill>
              <a:schemeClr val="tx1"/>
            </a:solidFill>
          </a:ln>
        </c:spPr>
        <c:crossAx val="537239976"/>
        <c:crosses val="autoZero"/>
        <c:crossBetween val="between"/>
        <c:majorUnit val="1.0"/>
      </c:valAx>
      <c:spPr>
        <a:noFill/>
        <a:ln>
          <a:solidFill>
            <a:schemeClr val="tx1"/>
          </a:solidFill>
        </a:ln>
      </c:spPr>
    </c:plotArea>
    <c:legend>
      <c:legendPos val="r"/>
      <c:layout/>
    </c:legend>
    <c:plotVisOnly val="1"/>
  </c:chart>
  <c:txPr>
    <a:bodyPr/>
    <a:lstStyle/>
    <a:p>
      <a:pPr>
        <a:defRPr sz="1800"/>
      </a:pPr>
      <a:endParaRPr lang="it-IT"/>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it-IT"/>
  <c:style val="18"/>
  <c:chart>
    <c:plotArea>
      <c:layout/>
      <c:barChart>
        <c:barDir val="col"/>
        <c:grouping val="clustered"/>
        <c:ser>
          <c:idx val="0"/>
          <c:order val="0"/>
          <c:tx>
            <c:strRef>
              <c:f>Foglio1!$B$1</c:f>
              <c:strCache>
                <c:ptCount val="1"/>
                <c:pt idx="0">
                  <c:v>individuale</c:v>
                </c:pt>
              </c:strCache>
            </c:strRef>
          </c:tx>
          <c:cat>
            <c:strRef>
              <c:f>Foglio1!$A$2:$A$4</c:f>
              <c:strCache>
                <c:ptCount val="3"/>
                <c:pt idx="0">
                  <c:v>Cina</c:v>
                </c:pt>
                <c:pt idx="1">
                  <c:v>Israele</c:v>
                </c:pt>
                <c:pt idx="2">
                  <c:v>Stati Uniti</c:v>
                </c:pt>
              </c:strCache>
            </c:strRef>
          </c:cat>
          <c:val>
            <c:numRef>
              <c:f>Foglio1!$B$2:$B$4</c:f>
              <c:numCache>
                <c:formatCode>General</c:formatCode>
                <c:ptCount val="3"/>
                <c:pt idx="0">
                  <c:v>18.0</c:v>
                </c:pt>
                <c:pt idx="1">
                  <c:v>21.0</c:v>
                </c:pt>
                <c:pt idx="2">
                  <c:v>25.0</c:v>
                </c:pt>
              </c:numCache>
            </c:numRef>
          </c:val>
        </c:ser>
        <c:ser>
          <c:idx val="1"/>
          <c:order val="1"/>
          <c:tx>
            <c:strRef>
              <c:f>Foglio1!$C$1</c:f>
              <c:strCache>
                <c:ptCount val="1"/>
                <c:pt idx="0">
                  <c:v>ingroup</c:v>
                </c:pt>
              </c:strCache>
            </c:strRef>
          </c:tx>
          <c:cat>
            <c:strRef>
              <c:f>Foglio1!$A$2:$A$4</c:f>
              <c:strCache>
                <c:ptCount val="3"/>
                <c:pt idx="0">
                  <c:v>Cina</c:v>
                </c:pt>
                <c:pt idx="1">
                  <c:v>Israele</c:v>
                </c:pt>
                <c:pt idx="2">
                  <c:v>Stati Uniti</c:v>
                </c:pt>
              </c:strCache>
            </c:strRef>
          </c:cat>
          <c:val>
            <c:numRef>
              <c:f>Foglio1!$C$2:$C$4</c:f>
              <c:numCache>
                <c:formatCode>General</c:formatCode>
                <c:ptCount val="3"/>
                <c:pt idx="0">
                  <c:v>24.0</c:v>
                </c:pt>
                <c:pt idx="1">
                  <c:v>24.0</c:v>
                </c:pt>
                <c:pt idx="2">
                  <c:v>18.0</c:v>
                </c:pt>
              </c:numCache>
            </c:numRef>
          </c:val>
        </c:ser>
        <c:ser>
          <c:idx val="2"/>
          <c:order val="2"/>
          <c:tx>
            <c:strRef>
              <c:f>Foglio1!$D$1</c:f>
              <c:strCache>
                <c:ptCount val="1"/>
                <c:pt idx="0">
                  <c:v>outgroup</c:v>
                </c:pt>
              </c:strCache>
            </c:strRef>
          </c:tx>
          <c:cat>
            <c:strRef>
              <c:f>Foglio1!$A$2:$A$4</c:f>
              <c:strCache>
                <c:ptCount val="3"/>
                <c:pt idx="0">
                  <c:v>Cina</c:v>
                </c:pt>
                <c:pt idx="1">
                  <c:v>Israele</c:v>
                </c:pt>
                <c:pt idx="2">
                  <c:v>Stati Uniti</c:v>
                </c:pt>
              </c:strCache>
            </c:strRef>
          </c:cat>
          <c:val>
            <c:numRef>
              <c:f>Foglio1!$D$2:$D$4</c:f>
              <c:numCache>
                <c:formatCode>General</c:formatCode>
                <c:ptCount val="3"/>
                <c:pt idx="0">
                  <c:v>18.0</c:v>
                </c:pt>
                <c:pt idx="1">
                  <c:v>18.0</c:v>
                </c:pt>
                <c:pt idx="2">
                  <c:v>18.0</c:v>
                </c:pt>
              </c:numCache>
            </c:numRef>
          </c:val>
        </c:ser>
        <c:axId val="624420648"/>
        <c:axId val="624423704"/>
      </c:barChart>
      <c:catAx>
        <c:axId val="624420648"/>
        <c:scaling>
          <c:orientation val="minMax"/>
        </c:scaling>
        <c:axPos val="b"/>
        <c:tickLblPos val="nextTo"/>
        <c:crossAx val="624423704"/>
        <c:crosses val="autoZero"/>
        <c:auto val="1"/>
        <c:lblAlgn val="ctr"/>
        <c:lblOffset val="100"/>
      </c:catAx>
      <c:valAx>
        <c:axId val="624423704"/>
        <c:scaling>
          <c:orientation val="minMax"/>
        </c:scaling>
        <c:axPos val="l"/>
        <c:majorGridlines/>
        <c:numFmt formatCode="General" sourceLinked="1"/>
        <c:tickLblPos val="nextTo"/>
        <c:crossAx val="624420648"/>
        <c:crosses val="autoZero"/>
        <c:crossBetween val="between"/>
      </c:valAx>
    </c:plotArea>
    <c:legend>
      <c:legendPos val="r"/>
      <c:layout/>
    </c:legend>
    <c:plotVisOnly val="1"/>
  </c:chart>
  <c:txPr>
    <a:bodyPr/>
    <a:lstStyle/>
    <a:p>
      <a:pPr>
        <a:defRPr sz="1800"/>
      </a:pPr>
      <a:endParaRPr lang="it-IT"/>
    </a:p>
  </c:txPr>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it-IT"/>
  <c:style val="2"/>
  <c:chart>
    <c:plotArea>
      <c:layout/>
      <c:lineChart>
        <c:grouping val="standard"/>
        <c:ser>
          <c:idx val="0"/>
          <c:order val="0"/>
          <c:tx>
            <c:strRef>
              <c:f>Foglio1!$B$1</c:f>
              <c:strCache>
                <c:ptCount val="1"/>
                <c:pt idx="0">
                  <c:v>ingroup</c:v>
                </c:pt>
              </c:strCache>
            </c:strRef>
          </c:tx>
          <c:cat>
            <c:strRef>
              <c:f>Foglio1!$A$2:$A$3</c:f>
              <c:strCache>
                <c:ptCount val="2"/>
                <c:pt idx="0">
                  <c:v>nastro a favore del mantenimento</c:v>
                </c:pt>
                <c:pt idx="1">
                  <c:v>nastro a favore dell'abolizione</c:v>
                </c:pt>
              </c:strCache>
            </c:strRef>
          </c:cat>
          <c:val>
            <c:numRef>
              <c:f>Foglio1!$B$2:$B$3</c:f>
              <c:numCache>
                <c:formatCode>General</c:formatCode>
                <c:ptCount val="2"/>
                <c:pt idx="0">
                  <c:v>7.0</c:v>
                </c:pt>
                <c:pt idx="1">
                  <c:v>-8.0</c:v>
                </c:pt>
              </c:numCache>
            </c:numRef>
          </c:val>
        </c:ser>
        <c:ser>
          <c:idx val="1"/>
          <c:order val="1"/>
          <c:tx>
            <c:strRef>
              <c:f>Foglio1!$C$1</c:f>
              <c:strCache>
                <c:ptCount val="1"/>
                <c:pt idx="0">
                  <c:v>outgroup</c:v>
                </c:pt>
              </c:strCache>
            </c:strRef>
          </c:tx>
          <c:cat>
            <c:strRef>
              <c:f>Foglio1!$A$2:$A$3</c:f>
              <c:strCache>
                <c:ptCount val="2"/>
                <c:pt idx="0">
                  <c:v>nastro a favore del mantenimento</c:v>
                </c:pt>
                <c:pt idx="1">
                  <c:v>nastro a favore dell'abolizione</c:v>
                </c:pt>
              </c:strCache>
            </c:strRef>
          </c:cat>
          <c:val>
            <c:numRef>
              <c:f>Foglio1!$C$2:$C$3</c:f>
              <c:numCache>
                <c:formatCode>General</c:formatCode>
                <c:ptCount val="2"/>
                <c:pt idx="0">
                  <c:v>-3.0</c:v>
                </c:pt>
                <c:pt idx="1">
                  <c:v>1.0</c:v>
                </c:pt>
              </c:numCache>
            </c:numRef>
          </c:val>
        </c:ser>
        <c:marker val="1"/>
        <c:axId val="629608280"/>
        <c:axId val="629611336"/>
      </c:lineChart>
      <c:catAx>
        <c:axId val="629608280"/>
        <c:scaling>
          <c:orientation val="minMax"/>
        </c:scaling>
        <c:axPos val="b"/>
        <c:tickLblPos val="nextTo"/>
        <c:crossAx val="629611336"/>
        <c:crosses val="autoZero"/>
        <c:auto val="1"/>
        <c:lblAlgn val="ctr"/>
        <c:lblOffset val="100"/>
      </c:catAx>
      <c:valAx>
        <c:axId val="629611336"/>
        <c:scaling>
          <c:orientation val="minMax"/>
        </c:scaling>
        <c:axPos val="l"/>
        <c:majorGridlines/>
        <c:numFmt formatCode="General" sourceLinked="1"/>
        <c:tickLblPos val="nextTo"/>
        <c:crossAx val="629608280"/>
        <c:crosses val="autoZero"/>
        <c:crossBetween val="between"/>
      </c:valAx>
    </c:plotArea>
    <c:legend>
      <c:legendPos val="b"/>
      <c:layout/>
    </c:legend>
    <c:plotVisOnly val="1"/>
  </c:chart>
  <c:txPr>
    <a:bodyPr/>
    <a:lstStyle/>
    <a:p>
      <a:pPr>
        <a:defRPr sz="1800"/>
      </a:pPr>
      <a:endParaRPr lang="it-IT"/>
    </a:p>
  </c:txPr>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it-IT"/>
  <c:style val="18"/>
  <c:chart>
    <c:plotArea>
      <c:layout/>
      <c:barChart>
        <c:barDir val="col"/>
        <c:grouping val="clustered"/>
        <c:ser>
          <c:idx val="0"/>
          <c:order val="0"/>
          <c:tx>
            <c:strRef>
              <c:f>Foglio1!$B$1</c:f>
              <c:strCache>
                <c:ptCount val="1"/>
                <c:pt idx="0">
                  <c:v>Training</c:v>
                </c:pt>
              </c:strCache>
            </c:strRef>
          </c:tx>
          <c:cat>
            <c:strRef>
              <c:f>Foglio1!$A$2:$A$3</c:f>
              <c:strCache>
                <c:ptCount val="2"/>
                <c:pt idx="0">
                  <c:v>informazione condivisa</c:v>
                </c:pt>
                <c:pt idx="1">
                  <c:v>informazione non condivisa</c:v>
                </c:pt>
              </c:strCache>
            </c:strRef>
          </c:cat>
          <c:val>
            <c:numRef>
              <c:f>Foglio1!$B$2:$B$3</c:f>
              <c:numCache>
                <c:formatCode>General</c:formatCode>
                <c:ptCount val="2"/>
                <c:pt idx="0">
                  <c:v>53.0</c:v>
                </c:pt>
                <c:pt idx="1">
                  <c:v>31.0</c:v>
                </c:pt>
              </c:numCache>
            </c:numRef>
          </c:val>
        </c:ser>
        <c:ser>
          <c:idx val="1"/>
          <c:order val="1"/>
          <c:tx>
            <c:strRef>
              <c:f>Foglio1!$C$1</c:f>
              <c:strCache>
                <c:ptCount val="1"/>
                <c:pt idx="0">
                  <c:v>No Training</c:v>
                </c:pt>
              </c:strCache>
            </c:strRef>
          </c:tx>
          <c:cat>
            <c:strRef>
              <c:f>Foglio1!$A$2:$A$3</c:f>
              <c:strCache>
                <c:ptCount val="2"/>
                <c:pt idx="0">
                  <c:v>informazione condivisa</c:v>
                </c:pt>
                <c:pt idx="1">
                  <c:v>informazione non condivisa</c:v>
                </c:pt>
              </c:strCache>
            </c:strRef>
          </c:cat>
          <c:val>
            <c:numRef>
              <c:f>Foglio1!$C$2:$C$3</c:f>
              <c:numCache>
                <c:formatCode>General</c:formatCode>
                <c:ptCount val="2"/>
                <c:pt idx="0">
                  <c:v>31.0</c:v>
                </c:pt>
                <c:pt idx="1">
                  <c:v>9.0</c:v>
                </c:pt>
              </c:numCache>
            </c:numRef>
          </c:val>
        </c:ser>
        <c:axId val="629710824"/>
        <c:axId val="629713880"/>
      </c:barChart>
      <c:catAx>
        <c:axId val="629710824"/>
        <c:scaling>
          <c:orientation val="minMax"/>
        </c:scaling>
        <c:axPos val="b"/>
        <c:tickLblPos val="nextTo"/>
        <c:crossAx val="629713880"/>
        <c:crosses val="autoZero"/>
        <c:auto val="1"/>
        <c:lblAlgn val="ctr"/>
        <c:lblOffset val="100"/>
      </c:catAx>
      <c:valAx>
        <c:axId val="629713880"/>
        <c:scaling>
          <c:orientation val="minMax"/>
        </c:scaling>
        <c:axPos val="l"/>
        <c:majorGridlines/>
        <c:numFmt formatCode="General" sourceLinked="1"/>
        <c:tickLblPos val="nextTo"/>
        <c:crossAx val="629710824"/>
        <c:crosses val="autoZero"/>
        <c:crossBetween val="between"/>
      </c:valAx>
    </c:plotArea>
    <c:legend>
      <c:legendPos val="b"/>
      <c:layout/>
    </c:legend>
    <c:plotVisOnly val="1"/>
  </c:chart>
  <c:txPr>
    <a:bodyPr/>
    <a:lstStyle/>
    <a:p>
      <a:pPr>
        <a:defRPr sz="1800"/>
      </a:pPr>
      <a:endParaRPr lang="it-IT"/>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it-IT"/>
  <c:style val="18"/>
  <c:chart>
    <c:plotArea>
      <c:layout/>
      <c:barChart>
        <c:barDir val="bar"/>
        <c:grouping val="clustered"/>
        <c:ser>
          <c:idx val="0"/>
          <c:order val="0"/>
          <c:tx>
            <c:strRef>
              <c:f>Foglio1!$B$1</c:f>
              <c:strCache>
                <c:ptCount val="1"/>
                <c:pt idx="0">
                  <c:v>scarica intensa</c:v>
                </c:pt>
              </c:strCache>
            </c:strRef>
          </c:tx>
          <c:cat>
            <c:strRef>
              <c:f>Foglio1!$A$2:$A$3</c:f>
              <c:strCache>
                <c:ptCount val="2"/>
                <c:pt idx="0">
                  <c:v>esperienza dolorosa vista come iniziazione al gruppo</c:v>
                </c:pt>
                <c:pt idx="1">
                  <c:v>esperienza dolorosa senza relazione con il gruppo</c:v>
                </c:pt>
              </c:strCache>
            </c:strRef>
          </c:cat>
          <c:val>
            <c:numRef>
              <c:f>Foglio1!$B$2:$B$3</c:f>
              <c:numCache>
                <c:formatCode>General</c:formatCode>
                <c:ptCount val="2"/>
                <c:pt idx="0">
                  <c:v>36.0</c:v>
                </c:pt>
                <c:pt idx="1">
                  <c:v>15.0</c:v>
                </c:pt>
              </c:numCache>
            </c:numRef>
          </c:val>
        </c:ser>
        <c:ser>
          <c:idx val="1"/>
          <c:order val="1"/>
          <c:tx>
            <c:strRef>
              <c:f>Foglio1!$C$1</c:f>
              <c:strCache>
                <c:ptCount val="1"/>
                <c:pt idx="0">
                  <c:v>scarica leggera</c:v>
                </c:pt>
              </c:strCache>
            </c:strRef>
          </c:tx>
          <c:cat>
            <c:strRef>
              <c:f>Foglio1!$A$2:$A$3</c:f>
              <c:strCache>
                <c:ptCount val="2"/>
                <c:pt idx="0">
                  <c:v>esperienza dolorosa vista come iniziazione al gruppo</c:v>
                </c:pt>
                <c:pt idx="1">
                  <c:v>esperienza dolorosa senza relazione con il gruppo</c:v>
                </c:pt>
              </c:strCache>
            </c:strRef>
          </c:cat>
          <c:val>
            <c:numRef>
              <c:f>Foglio1!$C$2:$C$3</c:f>
              <c:numCache>
                <c:formatCode>General</c:formatCode>
                <c:ptCount val="2"/>
                <c:pt idx="0">
                  <c:v>19.0</c:v>
                </c:pt>
                <c:pt idx="1">
                  <c:v>22.0</c:v>
                </c:pt>
              </c:numCache>
            </c:numRef>
          </c:val>
        </c:ser>
        <c:axId val="587123272"/>
        <c:axId val="587126328"/>
      </c:barChart>
      <c:catAx>
        <c:axId val="587123272"/>
        <c:scaling>
          <c:orientation val="minMax"/>
        </c:scaling>
        <c:axPos val="l"/>
        <c:tickLblPos val="nextTo"/>
        <c:crossAx val="587126328"/>
        <c:crosses val="autoZero"/>
        <c:auto val="1"/>
        <c:lblAlgn val="ctr"/>
        <c:lblOffset val="100"/>
      </c:catAx>
      <c:valAx>
        <c:axId val="587126328"/>
        <c:scaling>
          <c:orientation val="minMax"/>
        </c:scaling>
        <c:axPos val="b"/>
        <c:numFmt formatCode="General" sourceLinked="1"/>
        <c:tickLblPos val="nextTo"/>
        <c:crossAx val="587123272"/>
        <c:crosses val="autoZero"/>
        <c:crossBetween val="between"/>
      </c:valAx>
    </c:plotArea>
    <c:legend>
      <c:legendPos val="b"/>
      <c:layout/>
    </c:legend>
    <c:plotVisOnly val="1"/>
  </c:chart>
  <c:txPr>
    <a:bodyPr rot="0" vert="horz"/>
    <a:lstStyle/>
    <a:p>
      <a:pPr>
        <a:defRPr sz="1800"/>
      </a:pPr>
      <a:endParaRPr lang="it-IT"/>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it-IT"/>
  <c:style val="2"/>
  <c:chart>
    <c:plotArea>
      <c:layout/>
      <c:lineChart>
        <c:grouping val="standard"/>
        <c:ser>
          <c:idx val="0"/>
          <c:order val="0"/>
          <c:tx>
            <c:strRef>
              <c:f>Foglio1!$B$1</c:f>
              <c:strCache>
                <c:ptCount val="1"/>
                <c:pt idx="0">
                  <c:v>scelta</c:v>
                </c:pt>
              </c:strCache>
            </c:strRef>
          </c:tx>
          <c:cat>
            <c:strRef>
              <c:f>Foglio1!$A$2:$A$5</c:f>
              <c:strCache>
                <c:ptCount val="2"/>
                <c:pt idx="0">
                  <c:v>vincitori</c:v>
                </c:pt>
                <c:pt idx="1">
                  <c:v>perdenti</c:v>
                </c:pt>
              </c:strCache>
            </c:strRef>
          </c:cat>
          <c:val>
            <c:numRef>
              <c:f>Foglio1!$B$2:$B$5</c:f>
              <c:numCache>
                <c:formatCode>General</c:formatCode>
                <c:ptCount val="2"/>
                <c:pt idx="0">
                  <c:v>7.8</c:v>
                </c:pt>
                <c:pt idx="1">
                  <c:v>5.6</c:v>
                </c:pt>
              </c:numCache>
            </c:numRef>
          </c:val>
        </c:ser>
        <c:ser>
          <c:idx val="1"/>
          <c:order val="1"/>
          <c:tx>
            <c:strRef>
              <c:f>Foglio1!$C$1</c:f>
              <c:strCache>
                <c:ptCount val="1"/>
                <c:pt idx="0">
                  <c:v>nessuna scelta</c:v>
                </c:pt>
              </c:strCache>
            </c:strRef>
          </c:tx>
          <c:cat>
            <c:strRef>
              <c:f>Foglio1!$A$2:$A$5</c:f>
              <c:strCache>
                <c:ptCount val="2"/>
                <c:pt idx="0">
                  <c:v>vincitori</c:v>
                </c:pt>
                <c:pt idx="1">
                  <c:v>perdenti</c:v>
                </c:pt>
              </c:strCache>
            </c:strRef>
          </c:cat>
          <c:val>
            <c:numRef>
              <c:f>Foglio1!$C$2:$C$5</c:f>
              <c:numCache>
                <c:formatCode>General</c:formatCode>
                <c:ptCount val="2"/>
                <c:pt idx="0">
                  <c:v>6.0</c:v>
                </c:pt>
                <c:pt idx="1">
                  <c:v>6.3</c:v>
                </c:pt>
              </c:numCache>
            </c:numRef>
          </c:val>
        </c:ser>
        <c:ser>
          <c:idx val="2"/>
          <c:order val="2"/>
          <c:tx>
            <c:strRef>
              <c:f>Foglio1!$D$1</c:f>
              <c:strCache>
                <c:ptCount val="1"/>
                <c:pt idx="0">
                  <c:v>Colonna2</c:v>
                </c:pt>
              </c:strCache>
            </c:strRef>
          </c:tx>
          <c:cat>
            <c:strRef>
              <c:f>Foglio1!$A$2:$A$5</c:f>
              <c:strCache>
                <c:ptCount val="2"/>
                <c:pt idx="0">
                  <c:v>vincitori</c:v>
                </c:pt>
                <c:pt idx="1">
                  <c:v>perdenti</c:v>
                </c:pt>
              </c:strCache>
            </c:strRef>
          </c:cat>
          <c:val>
            <c:numRef>
              <c:f>Foglio1!$D$2:$D$5</c:f>
            </c:numRef>
          </c:val>
        </c:ser>
        <c:marker val="1"/>
        <c:axId val="604226344"/>
        <c:axId val="604229864"/>
      </c:lineChart>
      <c:catAx>
        <c:axId val="604226344"/>
        <c:scaling>
          <c:orientation val="minMax"/>
        </c:scaling>
        <c:axPos val="b"/>
        <c:tickLblPos val="nextTo"/>
        <c:spPr>
          <a:ln>
            <a:solidFill>
              <a:schemeClr val="tx1"/>
            </a:solidFill>
          </a:ln>
        </c:spPr>
        <c:crossAx val="604229864"/>
        <c:crosses val="autoZero"/>
        <c:auto val="1"/>
        <c:lblAlgn val="ctr"/>
        <c:lblOffset val="100"/>
      </c:catAx>
      <c:valAx>
        <c:axId val="604229864"/>
        <c:scaling>
          <c:orientation val="minMax"/>
          <c:max val="9.0"/>
          <c:min val="1.0"/>
        </c:scaling>
        <c:axPos val="l"/>
        <c:numFmt formatCode="General" sourceLinked="1"/>
        <c:tickLblPos val="nextTo"/>
        <c:spPr>
          <a:ln>
            <a:solidFill>
              <a:schemeClr val="tx1"/>
            </a:solidFill>
          </a:ln>
        </c:spPr>
        <c:crossAx val="604226344"/>
        <c:crosses val="autoZero"/>
        <c:crossBetween val="between"/>
        <c:majorUnit val="1.0"/>
      </c:valAx>
      <c:spPr>
        <a:noFill/>
        <a:ln>
          <a:solidFill>
            <a:schemeClr val="tx1"/>
          </a:solidFill>
        </a:ln>
      </c:spPr>
    </c:plotArea>
    <c:legend>
      <c:legendPos val="r"/>
      <c:layout/>
    </c:legend>
    <c:plotVisOnly val="1"/>
  </c:chart>
  <c:txPr>
    <a:bodyPr/>
    <a:lstStyle/>
    <a:p>
      <a:pPr>
        <a:defRPr sz="1800"/>
      </a:pPr>
      <a:endParaRPr lang="it-IT"/>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it-IT"/>
  <c:style val="18"/>
  <c:chart>
    <c:plotArea>
      <c:layout>
        <c:manualLayout>
          <c:layoutTarget val="inner"/>
          <c:xMode val="edge"/>
          <c:yMode val="edge"/>
          <c:x val="0.0777665682414698"/>
          <c:y val="0.065"/>
          <c:w val="0.550657644356955"/>
          <c:h val="0.90125"/>
        </c:manualLayout>
      </c:layout>
      <c:barChart>
        <c:barDir val="col"/>
        <c:grouping val="clustered"/>
        <c:ser>
          <c:idx val="0"/>
          <c:order val="0"/>
          <c:tx>
            <c:strRef>
              <c:f>Foglio1!$B$1</c:f>
              <c:strCache>
                <c:ptCount val="1"/>
                <c:pt idx="0">
                  <c:v>standard di prestazione basso</c:v>
                </c:pt>
              </c:strCache>
            </c:strRef>
          </c:tx>
          <c:cat>
            <c:strRef>
              <c:f>Foglio1!$A$2:$A$3</c:f>
              <c:strCache>
                <c:ptCount val="2"/>
                <c:pt idx="0">
                  <c:v>gruppi molto coesi</c:v>
                </c:pt>
                <c:pt idx="1">
                  <c:v>gruppi poco coesi</c:v>
                </c:pt>
              </c:strCache>
            </c:strRef>
          </c:cat>
          <c:val>
            <c:numRef>
              <c:f>Foglio1!$B$2:$B$3</c:f>
              <c:numCache>
                <c:formatCode>General</c:formatCode>
                <c:ptCount val="2"/>
                <c:pt idx="0">
                  <c:v>-1.0</c:v>
                </c:pt>
                <c:pt idx="1">
                  <c:v>-0.2</c:v>
                </c:pt>
              </c:numCache>
            </c:numRef>
          </c:val>
        </c:ser>
        <c:ser>
          <c:idx val="1"/>
          <c:order val="1"/>
          <c:tx>
            <c:strRef>
              <c:f>Foglio1!$C$1</c:f>
              <c:strCache>
                <c:ptCount val="1"/>
                <c:pt idx="0">
                  <c:v>standard di prestazione alto</c:v>
                </c:pt>
              </c:strCache>
            </c:strRef>
          </c:tx>
          <c:cat>
            <c:strRef>
              <c:f>Foglio1!$A$2:$A$3</c:f>
              <c:strCache>
                <c:ptCount val="2"/>
                <c:pt idx="0">
                  <c:v>gruppi molto coesi</c:v>
                </c:pt>
                <c:pt idx="1">
                  <c:v>gruppi poco coesi</c:v>
                </c:pt>
              </c:strCache>
            </c:strRef>
          </c:cat>
          <c:val>
            <c:numRef>
              <c:f>Foglio1!$C$2:$C$3</c:f>
              <c:numCache>
                <c:formatCode>General</c:formatCode>
                <c:ptCount val="2"/>
                <c:pt idx="0">
                  <c:v>2.5</c:v>
                </c:pt>
                <c:pt idx="1">
                  <c:v>0.5</c:v>
                </c:pt>
              </c:numCache>
            </c:numRef>
          </c:val>
        </c:ser>
        <c:axId val="604247960"/>
        <c:axId val="604251016"/>
      </c:barChart>
      <c:catAx>
        <c:axId val="604247960"/>
        <c:scaling>
          <c:orientation val="minMax"/>
        </c:scaling>
        <c:axPos val="b"/>
        <c:tickLblPos val="nextTo"/>
        <c:crossAx val="604251016"/>
        <c:crosses val="autoZero"/>
        <c:auto val="1"/>
        <c:lblAlgn val="ctr"/>
        <c:lblOffset val="100"/>
      </c:catAx>
      <c:valAx>
        <c:axId val="604251016"/>
        <c:scaling>
          <c:orientation val="minMax"/>
          <c:max val="3.0"/>
          <c:min val="-2.0"/>
        </c:scaling>
        <c:axPos val="l"/>
        <c:majorGridlines/>
        <c:numFmt formatCode="General" sourceLinked="1"/>
        <c:tickLblPos val="nextTo"/>
        <c:crossAx val="604247960"/>
        <c:crosses val="autoZero"/>
        <c:crossBetween val="between"/>
        <c:majorUnit val="1.0"/>
      </c:valAx>
    </c:plotArea>
    <c:legend>
      <c:legendPos val="r"/>
      <c:layout/>
    </c:legend>
    <c:plotVisOnly val="1"/>
  </c:chart>
  <c:txPr>
    <a:bodyPr/>
    <a:lstStyle/>
    <a:p>
      <a:pPr>
        <a:defRPr sz="1800"/>
      </a:pPr>
      <a:endParaRPr lang="it-IT"/>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it-IT"/>
  <c:style val="18"/>
  <c:chart>
    <c:autoTitleDeleted val="1"/>
    <c:plotArea>
      <c:layout/>
      <c:barChart>
        <c:barDir val="col"/>
        <c:grouping val="clustered"/>
        <c:ser>
          <c:idx val="0"/>
          <c:order val="0"/>
          <c:tx>
            <c:strRef>
              <c:f>Foglio1!$B$1</c:f>
              <c:strCache>
                <c:ptCount val="1"/>
                <c:pt idx="0">
                  <c:v>Serie 1</c:v>
                </c:pt>
              </c:strCache>
            </c:strRef>
          </c:tx>
          <c:cat>
            <c:strRef>
              <c:f>Foglio1!$A$2:$A$4</c:f>
              <c:strCache>
                <c:ptCount val="3"/>
                <c:pt idx="0">
                  <c:v>pressione a obbedire</c:v>
                </c:pt>
                <c:pt idx="1">
                  <c:v>pressione a disobbedire</c:v>
                </c:pt>
                <c:pt idx="2">
                  <c:v>nessuna pressione</c:v>
                </c:pt>
              </c:strCache>
            </c:strRef>
          </c:cat>
          <c:val>
            <c:numRef>
              <c:f>Foglio1!$B$2:$B$4</c:f>
              <c:numCache>
                <c:formatCode>General</c:formatCode>
                <c:ptCount val="3"/>
                <c:pt idx="0">
                  <c:v>55.0</c:v>
                </c:pt>
                <c:pt idx="1">
                  <c:v>40.0</c:v>
                </c:pt>
                <c:pt idx="2">
                  <c:v>3.0</c:v>
                </c:pt>
              </c:numCache>
            </c:numRef>
          </c:val>
        </c:ser>
        <c:axId val="619126072"/>
        <c:axId val="619119352"/>
      </c:barChart>
      <c:catAx>
        <c:axId val="619126072"/>
        <c:scaling>
          <c:orientation val="minMax"/>
        </c:scaling>
        <c:axPos val="b"/>
        <c:tickLblPos val="nextTo"/>
        <c:crossAx val="619119352"/>
        <c:crosses val="autoZero"/>
        <c:auto val="1"/>
        <c:lblAlgn val="ctr"/>
        <c:lblOffset val="100"/>
      </c:catAx>
      <c:valAx>
        <c:axId val="619119352"/>
        <c:scaling>
          <c:orientation val="minMax"/>
        </c:scaling>
        <c:axPos val="l"/>
        <c:majorGridlines/>
        <c:numFmt formatCode="General" sourceLinked="1"/>
        <c:tickLblPos val="nextTo"/>
        <c:crossAx val="619126072"/>
        <c:crosses val="autoZero"/>
        <c:crossBetween val="between"/>
      </c:valAx>
    </c:plotArea>
    <c:plotVisOnly val="1"/>
  </c:chart>
  <c:txPr>
    <a:bodyPr/>
    <a:lstStyle/>
    <a:p>
      <a:pPr>
        <a:defRPr sz="1800"/>
      </a:pPr>
      <a:endParaRPr lang="it-IT"/>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it-IT"/>
  <c:style val="2"/>
  <c:chart>
    <c:plotArea>
      <c:layout/>
      <c:lineChart>
        <c:grouping val="standard"/>
        <c:ser>
          <c:idx val="0"/>
          <c:order val="0"/>
          <c:tx>
            <c:strRef>
              <c:f>Foglio1!$B$1</c:f>
              <c:strCache>
                <c:ptCount val="1"/>
                <c:pt idx="0">
                  <c:v>Deviante</c:v>
                </c:pt>
              </c:strCache>
            </c:strRef>
          </c:tx>
          <c:cat>
            <c:strRef>
              <c:f>Foglio1!$A$2:$A$5</c:f>
              <c:strCache>
                <c:ptCount val="4"/>
                <c:pt idx="0">
                  <c:v>Min 5-15</c:v>
                </c:pt>
                <c:pt idx="1">
                  <c:v>Min 15-25</c:v>
                </c:pt>
                <c:pt idx="2">
                  <c:v>Min 25-35 </c:v>
                </c:pt>
                <c:pt idx="3">
                  <c:v>Min 35-45</c:v>
                </c:pt>
              </c:strCache>
            </c:strRef>
          </c:cat>
          <c:val>
            <c:numRef>
              <c:f>Foglio1!$B$2:$B$5</c:f>
              <c:numCache>
                <c:formatCode>General</c:formatCode>
                <c:ptCount val="4"/>
                <c:pt idx="0">
                  <c:v>1.0</c:v>
                </c:pt>
                <c:pt idx="1">
                  <c:v>1.1</c:v>
                </c:pt>
                <c:pt idx="2">
                  <c:v>1.6</c:v>
                </c:pt>
                <c:pt idx="3">
                  <c:v>2.1</c:v>
                </c:pt>
              </c:numCache>
            </c:numRef>
          </c:val>
        </c:ser>
        <c:ser>
          <c:idx val="1"/>
          <c:order val="1"/>
          <c:tx>
            <c:strRef>
              <c:f>Foglio1!$C$1</c:f>
              <c:strCache>
                <c:ptCount val="1"/>
                <c:pt idx="0">
                  <c:v>Slider</c:v>
                </c:pt>
              </c:strCache>
            </c:strRef>
          </c:tx>
          <c:cat>
            <c:strRef>
              <c:f>Foglio1!$A$2:$A$5</c:f>
              <c:strCache>
                <c:ptCount val="4"/>
                <c:pt idx="0">
                  <c:v>Min 5-15</c:v>
                </c:pt>
                <c:pt idx="1">
                  <c:v>Min 15-25</c:v>
                </c:pt>
                <c:pt idx="2">
                  <c:v>Min 25-35 </c:v>
                </c:pt>
                <c:pt idx="3">
                  <c:v>Min 35-45</c:v>
                </c:pt>
              </c:strCache>
            </c:strRef>
          </c:cat>
          <c:val>
            <c:numRef>
              <c:f>Foglio1!$C$2:$C$5</c:f>
              <c:numCache>
                <c:formatCode>General</c:formatCode>
                <c:ptCount val="4"/>
                <c:pt idx="0">
                  <c:v>0.6</c:v>
                </c:pt>
                <c:pt idx="1">
                  <c:v>0.5</c:v>
                </c:pt>
                <c:pt idx="2">
                  <c:v>0.2</c:v>
                </c:pt>
                <c:pt idx="3">
                  <c:v>0.1</c:v>
                </c:pt>
              </c:numCache>
            </c:numRef>
          </c:val>
        </c:ser>
        <c:ser>
          <c:idx val="2"/>
          <c:order val="2"/>
          <c:tx>
            <c:strRef>
              <c:f>Foglio1!$D$1</c:f>
              <c:strCache>
                <c:ptCount val="1"/>
                <c:pt idx="0">
                  <c:v>Mode</c:v>
                </c:pt>
              </c:strCache>
            </c:strRef>
          </c:tx>
          <c:spPr>
            <a:ln>
              <a:solidFill>
                <a:schemeClr val="tx1"/>
              </a:solidFill>
            </a:ln>
          </c:spPr>
          <c:marker>
            <c:spPr>
              <a:solidFill>
                <a:schemeClr val="tx1"/>
              </a:solidFill>
              <a:ln>
                <a:solidFill>
                  <a:schemeClr val="tx1"/>
                </a:solidFill>
              </a:ln>
            </c:spPr>
          </c:marker>
          <c:cat>
            <c:strRef>
              <c:f>Foglio1!$A$2:$A$5</c:f>
              <c:strCache>
                <c:ptCount val="4"/>
                <c:pt idx="0">
                  <c:v>Min 5-15</c:v>
                </c:pt>
                <c:pt idx="1">
                  <c:v>Min 15-25</c:v>
                </c:pt>
                <c:pt idx="2">
                  <c:v>Min 25-35 </c:v>
                </c:pt>
                <c:pt idx="3">
                  <c:v>Min 35-45</c:v>
                </c:pt>
              </c:strCache>
            </c:strRef>
          </c:cat>
          <c:val>
            <c:numRef>
              <c:f>Foglio1!$D$2:$D$5</c:f>
              <c:numCache>
                <c:formatCode>General</c:formatCode>
                <c:ptCount val="4"/>
                <c:pt idx="0">
                  <c:v>0.1</c:v>
                </c:pt>
                <c:pt idx="1">
                  <c:v>0.1</c:v>
                </c:pt>
                <c:pt idx="2">
                  <c:v>0.1</c:v>
                </c:pt>
                <c:pt idx="3">
                  <c:v>0.2</c:v>
                </c:pt>
              </c:numCache>
            </c:numRef>
          </c:val>
        </c:ser>
        <c:marker val="1"/>
        <c:axId val="619737096"/>
        <c:axId val="619742104"/>
      </c:lineChart>
      <c:catAx>
        <c:axId val="619737096"/>
        <c:scaling>
          <c:orientation val="minMax"/>
        </c:scaling>
        <c:axPos val="b"/>
        <c:tickLblPos val="nextTo"/>
        <c:crossAx val="619742104"/>
        <c:crosses val="autoZero"/>
        <c:auto val="1"/>
        <c:lblAlgn val="ctr"/>
        <c:lblOffset val="100"/>
      </c:catAx>
      <c:valAx>
        <c:axId val="619742104"/>
        <c:scaling>
          <c:orientation val="minMax"/>
        </c:scaling>
        <c:axPos val="l"/>
        <c:majorGridlines/>
        <c:numFmt formatCode="General" sourceLinked="1"/>
        <c:tickLblPos val="nextTo"/>
        <c:crossAx val="619737096"/>
        <c:crosses val="autoZero"/>
        <c:crossBetween val="between"/>
      </c:valAx>
    </c:plotArea>
    <c:legend>
      <c:legendPos val="r"/>
      <c:layout/>
    </c:legend>
    <c:plotVisOnly val="1"/>
  </c:chart>
  <c:txPr>
    <a:bodyPr/>
    <a:lstStyle/>
    <a:p>
      <a:pPr>
        <a:defRPr sz="1800"/>
      </a:pPr>
      <a:endParaRPr lang="it-IT"/>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it-IT"/>
  <c:style val="2"/>
  <c:chart>
    <c:plotArea>
      <c:layout/>
      <c:lineChart>
        <c:grouping val="standard"/>
        <c:ser>
          <c:idx val="0"/>
          <c:order val="0"/>
          <c:tx>
            <c:strRef>
              <c:f>Foglio1!$B$1</c:f>
              <c:strCache>
                <c:ptCount val="1"/>
                <c:pt idx="0">
                  <c:v>pubblico</c:v>
                </c:pt>
              </c:strCache>
            </c:strRef>
          </c:tx>
          <c:cat>
            <c:strRef>
              <c:f>Foglio1!$A$2:$A$4</c:f>
              <c:strCache>
                <c:ptCount val="3"/>
                <c:pt idx="0">
                  <c:v>maggioranza contro/minoranza a favore</c:v>
                </c:pt>
                <c:pt idx="1">
                  <c:v>nessuna influenza</c:v>
                </c:pt>
                <c:pt idx="2">
                  <c:v>maggioranza a favore/minoranza contro</c:v>
                </c:pt>
              </c:strCache>
            </c:strRef>
          </c:cat>
          <c:val>
            <c:numRef>
              <c:f>Foglio1!$B$2:$B$4</c:f>
              <c:numCache>
                <c:formatCode>General</c:formatCode>
                <c:ptCount val="3"/>
                <c:pt idx="0">
                  <c:v>4.3</c:v>
                </c:pt>
                <c:pt idx="1">
                  <c:v>4.1</c:v>
                </c:pt>
                <c:pt idx="2">
                  <c:v>3.5</c:v>
                </c:pt>
              </c:numCache>
            </c:numRef>
          </c:val>
        </c:ser>
        <c:ser>
          <c:idx val="1"/>
          <c:order val="1"/>
          <c:tx>
            <c:strRef>
              <c:f>Foglio1!$C$1</c:f>
              <c:strCache>
                <c:ptCount val="1"/>
                <c:pt idx="0">
                  <c:v>privato</c:v>
                </c:pt>
              </c:strCache>
            </c:strRef>
          </c:tx>
          <c:cat>
            <c:strRef>
              <c:f>Foglio1!$A$2:$A$4</c:f>
              <c:strCache>
                <c:ptCount val="3"/>
                <c:pt idx="0">
                  <c:v>maggioranza contro/minoranza a favore</c:v>
                </c:pt>
                <c:pt idx="1">
                  <c:v>nessuna influenza</c:v>
                </c:pt>
                <c:pt idx="2">
                  <c:v>maggioranza a favore/minoranza contro</c:v>
                </c:pt>
              </c:strCache>
            </c:strRef>
          </c:cat>
          <c:val>
            <c:numRef>
              <c:f>Foglio1!$C$2:$C$4</c:f>
              <c:numCache>
                <c:formatCode>General</c:formatCode>
                <c:ptCount val="3"/>
                <c:pt idx="0">
                  <c:v>3.4</c:v>
                </c:pt>
                <c:pt idx="1">
                  <c:v>3.9</c:v>
                </c:pt>
                <c:pt idx="2">
                  <c:v>4.5</c:v>
                </c:pt>
              </c:numCache>
            </c:numRef>
          </c:val>
        </c:ser>
        <c:marker val="1"/>
        <c:axId val="619863848"/>
        <c:axId val="619866904"/>
      </c:lineChart>
      <c:catAx>
        <c:axId val="619863848"/>
        <c:scaling>
          <c:orientation val="minMax"/>
        </c:scaling>
        <c:axPos val="b"/>
        <c:tickLblPos val="nextTo"/>
        <c:crossAx val="619866904"/>
        <c:crossesAt val="4.0"/>
        <c:auto val="1"/>
        <c:lblAlgn val="ctr"/>
        <c:lblOffset val="100"/>
      </c:catAx>
      <c:valAx>
        <c:axId val="619866904"/>
        <c:scaling>
          <c:orientation val="minMax"/>
          <c:max val="5.0"/>
          <c:min val="3.0"/>
        </c:scaling>
        <c:axPos val="l"/>
        <c:majorGridlines/>
        <c:numFmt formatCode="General" sourceLinked="1"/>
        <c:tickLblPos val="nextTo"/>
        <c:crossAx val="619863848"/>
        <c:crosses val="autoZero"/>
        <c:crossBetween val="between"/>
      </c:valAx>
    </c:plotArea>
    <c:legend>
      <c:legendPos val="r"/>
      <c:layout/>
    </c:legend>
    <c:plotVisOnly val="1"/>
  </c:chart>
  <c:txPr>
    <a:bodyPr/>
    <a:lstStyle/>
    <a:p>
      <a:pPr>
        <a:defRPr sz="1800"/>
      </a:pPr>
      <a:endParaRPr lang="it-IT"/>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it-IT"/>
  <c:style val="18"/>
  <c:chart>
    <c:plotArea>
      <c:layout/>
      <c:barChart>
        <c:barDir val="col"/>
        <c:grouping val="clustered"/>
        <c:ser>
          <c:idx val="0"/>
          <c:order val="0"/>
          <c:tx>
            <c:strRef>
              <c:f>Foglio1!$B$1</c:f>
              <c:strCache>
                <c:ptCount val="1"/>
                <c:pt idx="0">
                  <c:v>risultati individuali</c:v>
                </c:pt>
              </c:strCache>
            </c:strRef>
          </c:tx>
          <c:cat>
            <c:strRef>
              <c:f>Foglio1!$A$2:$A$5</c:f>
              <c:strCache>
                <c:ptCount val="4"/>
                <c:pt idx="0">
                  <c:v>bassa</c:v>
                </c:pt>
                <c:pt idx="1">
                  <c:v>alta</c:v>
                </c:pt>
                <c:pt idx="2">
                  <c:v>bassa</c:v>
                </c:pt>
                <c:pt idx="3">
                  <c:v>alta</c:v>
                </c:pt>
              </c:strCache>
            </c:strRef>
          </c:cat>
          <c:val>
            <c:numRef>
              <c:f>Foglio1!$B$2:$B$5</c:f>
              <c:numCache>
                <c:formatCode>General</c:formatCode>
                <c:ptCount val="4"/>
                <c:pt idx="0">
                  <c:v>35.0</c:v>
                </c:pt>
                <c:pt idx="1">
                  <c:v>32.0</c:v>
                </c:pt>
                <c:pt idx="2">
                  <c:v>24.0</c:v>
                </c:pt>
                <c:pt idx="3">
                  <c:v>35.0</c:v>
                </c:pt>
              </c:numCache>
            </c:numRef>
          </c:val>
        </c:ser>
        <c:ser>
          <c:idx val="1"/>
          <c:order val="1"/>
          <c:tx>
            <c:strRef>
              <c:f>Foglio1!$C$1</c:f>
              <c:strCache>
                <c:ptCount val="1"/>
                <c:pt idx="0">
                  <c:v>risultati congiunti</c:v>
                </c:pt>
              </c:strCache>
            </c:strRef>
          </c:tx>
          <c:cat>
            <c:strRef>
              <c:f>Foglio1!$A$2:$A$5</c:f>
              <c:strCache>
                <c:ptCount val="4"/>
                <c:pt idx="0">
                  <c:v>bassa</c:v>
                </c:pt>
                <c:pt idx="1">
                  <c:v>alta</c:v>
                </c:pt>
                <c:pt idx="2">
                  <c:v>bassa</c:v>
                </c:pt>
                <c:pt idx="3">
                  <c:v>alta</c:v>
                </c:pt>
              </c:strCache>
            </c:strRef>
          </c:cat>
          <c:val>
            <c:numRef>
              <c:f>Foglio1!$C$2:$C$5</c:f>
              <c:numCache>
                <c:formatCode>General</c:formatCode>
                <c:ptCount val="4"/>
                <c:pt idx="0">
                  <c:v>19.0</c:v>
                </c:pt>
                <c:pt idx="1">
                  <c:v>24.0</c:v>
                </c:pt>
                <c:pt idx="2">
                  <c:v>32.0</c:v>
                </c:pt>
                <c:pt idx="3">
                  <c:v>30.0</c:v>
                </c:pt>
              </c:numCache>
            </c:numRef>
          </c:val>
        </c:ser>
        <c:axId val="624296856"/>
        <c:axId val="624299912"/>
      </c:barChart>
      <c:catAx>
        <c:axId val="624296856"/>
        <c:scaling>
          <c:orientation val="minMax"/>
        </c:scaling>
        <c:axPos val="b"/>
        <c:tickLblPos val="nextTo"/>
        <c:crossAx val="624299912"/>
        <c:crosses val="autoZero"/>
        <c:auto val="1"/>
        <c:lblAlgn val="ctr"/>
        <c:lblOffset val="100"/>
      </c:catAx>
      <c:valAx>
        <c:axId val="624299912"/>
        <c:scaling>
          <c:orientation val="minMax"/>
        </c:scaling>
        <c:axPos val="l"/>
        <c:majorGridlines/>
        <c:numFmt formatCode="General" sourceLinked="1"/>
        <c:tickLblPos val="nextTo"/>
        <c:crossAx val="624296856"/>
        <c:crosses val="autoZero"/>
        <c:crossBetween val="between"/>
      </c:valAx>
    </c:plotArea>
    <c:legend>
      <c:legendPos val="r"/>
      <c:layout/>
    </c:legend>
    <c:plotVisOnly val="1"/>
  </c:chart>
  <c:txPr>
    <a:bodyPr/>
    <a:lstStyle/>
    <a:p>
      <a:pPr>
        <a:defRPr sz="1800"/>
      </a:pPr>
      <a:endParaRPr lang="it-IT"/>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it-IT"/>
  <c:style val="2"/>
  <c:chart>
    <c:plotArea>
      <c:layout/>
      <c:lineChart>
        <c:grouping val="standard"/>
        <c:ser>
          <c:idx val="0"/>
          <c:order val="0"/>
          <c:tx>
            <c:strRef>
              <c:f>Foglio1!$B$1</c:f>
              <c:strCache>
                <c:ptCount val="1"/>
                <c:pt idx="0">
                  <c:v>uniforme</c:v>
                </c:pt>
              </c:strCache>
            </c:strRef>
          </c:tx>
          <c:cat>
            <c:strRef>
              <c:f>Foglio1!$A$2:$A$3</c:f>
              <c:strCache>
                <c:ptCount val="2"/>
                <c:pt idx="0">
                  <c:v>presenza di un altro gruppo</c:v>
                </c:pt>
                <c:pt idx="1">
                  <c:v>nessun gruppo presente</c:v>
                </c:pt>
              </c:strCache>
            </c:strRef>
          </c:cat>
          <c:val>
            <c:numRef>
              <c:f>Foglio1!$B$2:$B$3</c:f>
              <c:numCache>
                <c:formatCode>General</c:formatCode>
                <c:ptCount val="2"/>
                <c:pt idx="0">
                  <c:v>5.0</c:v>
                </c:pt>
                <c:pt idx="1">
                  <c:v>-4.0</c:v>
                </c:pt>
              </c:numCache>
            </c:numRef>
          </c:val>
        </c:ser>
        <c:ser>
          <c:idx val="1"/>
          <c:order val="1"/>
          <c:tx>
            <c:strRef>
              <c:f>Foglio1!$C$1</c:f>
              <c:strCache>
                <c:ptCount val="1"/>
                <c:pt idx="0">
                  <c:v>nessuna uniforme</c:v>
                </c:pt>
              </c:strCache>
            </c:strRef>
          </c:tx>
          <c:cat>
            <c:strRef>
              <c:f>Foglio1!$A$2:$A$3</c:f>
              <c:strCache>
                <c:ptCount val="2"/>
                <c:pt idx="0">
                  <c:v>presenza di un altro gruppo</c:v>
                </c:pt>
                <c:pt idx="1">
                  <c:v>nessun gruppo presente</c:v>
                </c:pt>
              </c:strCache>
            </c:strRef>
          </c:cat>
          <c:val>
            <c:numRef>
              <c:f>Foglio1!$C$2:$C$3</c:f>
              <c:numCache>
                <c:formatCode>General</c:formatCode>
                <c:ptCount val="2"/>
                <c:pt idx="0">
                  <c:v>1.0</c:v>
                </c:pt>
                <c:pt idx="1">
                  <c:v>-1.0</c:v>
                </c:pt>
              </c:numCache>
            </c:numRef>
          </c:val>
        </c:ser>
        <c:marker val="1"/>
        <c:axId val="624364392"/>
        <c:axId val="624367448"/>
      </c:lineChart>
      <c:catAx>
        <c:axId val="624364392"/>
        <c:scaling>
          <c:orientation val="minMax"/>
        </c:scaling>
        <c:axPos val="b"/>
        <c:tickLblPos val="nextTo"/>
        <c:crossAx val="624367448"/>
        <c:crosses val="autoZero"/>
        <c:auto val="1"/>
        <c:lblAlgn val="ctr"/>
        <c:lblOffset val="100"/>
      </c:catAx>
      <c:valAx>
        <c:axId val="624367448"/>
        <c:scaling>
          <c:orientation val="minMax"/>
        </c:scaling>
        <c:axPos val="l"/>
        <c:majorGridlines/>
        <c:numFmt formatCode="General" sourceLinked="1"/>
        <c:tickLblPos val="nextTo"/>
        <c:crossAx val="624364392"/>
        <c:crosses val="autoZero"/>
        <c:crossBetween val="between"/>
      </c:valAx>
    </c:plotArea>
    <c:legend>
      <c:legendPos val="b"/>
      <c:layout/>
    </c:legend>
    <c:plotVisOnly val="1"/>
  </c:chart>
  <c:txPr>
    <a:bodyPr/>
    <a:lstStyle/>
    <a:p>
      <a:pPr>
        <a:defRPr sz="1800"/>
      </a:pPr>
      <a:endParaRPr lang="it-IT"/>
    </a:p>
  </c:txPr>
  <c:externalData r:id="rId1"/>
</c:chartSpace>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DC0301-6F75-7747-ACB3-1A505F5E07FA}" type="datetime1">
              <a:rPr lang="it-IT" smtClean="0"/>
              <a:pPr/>
              <a:t>29-03-2012</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07EE3C-AFB8-C646-9FE7-AD8C2BEB304E}" type="slidenum">
              <a:rPr lang="it-IT" smtClean="0"/>
              <a:pPr/>
              <a:t>‹n.›</a:t>
            </a:fld>
            <a:endParaRPr lang="it-I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73622D-CCF0-C044-8841-3761AAB8C81A}" type="datetime1">
              <a:rPr lang="it-IT" smtClean="0"/>
              <a:pPr/>
              <a:t>29-03-2012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30F243-9B25-134E-A74B-DBF2ED9B7913}" type="slidenum">
              <a:rPr lang="it-IT" smtClean="0"/>
              <a:pPr/>
              <a:t>‹n.›</a:t>
            </a:fld>
            <a:endParaRPr lang="it-IT"/>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1D30F243-9B25-134E-A74B-DBF2ED9B7913}" type="slidenum">
              <a:rPr lang="it-IT" smtClean="0"/>
              <a:pPr/>
              <a:t>5</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F59109-DC10-024E-B3ED-D3056C4024CE}" type="slidenum">
              <a:rPr lang="it-IT"/>
              <a:pPr/>
              <a:t>120</a:t>
            </a:fld>
            <a:endParaRPr lang="it-IT"/>
          </a:p>
        </p:txBody>
      </p:sp>
      <p:sp>
        <p:nvSpPr>
          <p:cNvPr id="54274" name="Rectangle 2050"/>
          <p:cNvSpPr>
            <a:spLocks noGrp="1" noRot="1" noChangeAspect="1" noChangeArrowheads="1" noTextEdit="1"/>
          </p:cNvSpPr>
          <p:nvPr>
            <p:ph type="sldImg"/>
          </p:nvPr>
        </p:nvSpPr>
        <p:spPr bwMode="auto">
          <a:xfrm>
            <a:off x="1143000" y="685800"/>
            <a:ext cx="4573588" cy="3429000"/>
          </a:xfrm>
          <a:prstGeom prst="rect">
            <a:avLst/>
          </a:prstGeom>
          <a:solidFill>
            <a:srgbClr val="FFFFFF"/>
          </a:solidFill>
          <a:ln>
            <a:solidFill>
              <a:srgbClr val="000000"/>
            </a:solidFill>
            <a:miter lim="800000"/>
            <a:headEnd/>
            <a:tailEnd/>
          </a:ln>
        </p:spPr>
      </p:sp>
      <p:sp>
        <p:nvSpPr>
          <p:cNvPr id="54275" name="Rectangle 2051"/>
          <p:cNvSpPr>
            <a:spLocks noGrp="1" noChangeArrowheads="1"/>
          </p:cNvSpPr>
          <p:nvPr>
            <p:ph type="body" idx="1"/>
          </p:nvPr>
        </p:nvSpPr>
        <p:spPr bwMode="auto">
          <a:xfrm>
            <a:off x="914722" y="4343327"/>
            <a:ext cx="5028557" cy="4114653"/>
          </a:xfrm>
          <a:prstGeom prst="rect">
            <a:avLst/>
          </a:prstGeom>
          <a:solidFill>
            <a:srgbClr val="FFFFFF"/>
          </a:solidFill>
          <a:ln>
            <a:solidFill>
              <a:srgbClr val="000000"/>
            </a:solidFill>
            <a:miter lim="800000"/>
            <a:headEnd/>
            <a:tailEnd/>
          </a:ln>
        </p:spPr>
        <p:txBody>
          <a:bodyPr>
            <a:prstTxWarp prst="textNoShape">
              <a:avLst/>
            </a:prstTxWarp>
          </a:bodyPr>
          <a:lstStyle/>
          <a:p>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095A79B-1DC5-6B41-B2E2-DA719ED67262}" type="datetime1">
              <a:rPr lang="it-IT" smtClean="0"/>
              <a:pPr/>
              <a:t>29-03-2012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D30F9B-B80C-7845-98C8-BFF4F9F68C62}"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E95B78C-0BF9-A841-80A1-F4692067BC19}" type="datetime1">
              <a:rPr lang="it-IT" smtClean="0"/>
              <a:pPr/>
              <a:t>29-03-2012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D30F9B-B80C-7845-98C8-BFF4F9F68C6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03AA800-3526-9448-BAC2-5DB1F7631937}" type="datetime1">
              <a:rPr lang="it-IT" smtClean="0"/>
              <a:pPr/>
              <a:t>29-03-2012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D30F9B-B80C-7845-98C8-BFF4F9F68C62}"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685800" y="609600"/>
            <a:ext cx="7772400" cy="1143000"/>
          </a:xfrm>
        </p:spPr>
        <p:txBody>
          <a:bodyPr/>
          <a:lstStyle/>
          <a:p>
            <a:r>
              <a:rPr lang="it-IT" smtClean="0"/>
              <a:t>Fare clic per modificare stile</a:t>
            </a:r>
            <a:endParaRPr lang="it-IT"/>
          </a:p>
        </p:txBody>
      </p:sp>
      <p:sp>
        <p:nvSpPr>
          <p:cNvPr id="3" name="Segnaposto tabella 2"/>
          <p:cNvSpPr>
            <a:spLocks noGrp="1"/>
          </p:cNvSpPr>
          <p:nvPr>
            <p:ph type="tbl" idx="1"/>
          </p:nvPr>
        </p:nvSpPr>
        <p:spPr>
          <a:xfrm>
            <a:off x="685800" y="1981200"/>
            <a:ext cx="7772400" cy="4114800"/>
          </a:xfrm>
        </p:spPr>
        <p:txBody>
          <a:bodyPr/>
          <a:lstStyle/>
          <a:p>
            <a:endParaRPr lang="it-IT"/>
          </a:p>
        </p:txBody>
      </p:sp>
      <p:sp>
        <p:nvSpPr>
          <p:cNvPr id="4" name="Segnaposto data 3"/>
          <p:cNvSpPr>
            <a:spLocks noGrp="1"/>
          </p:cNvSpPr>
          <p:nvPr>
            <p:ph type="dt" sz="half" idx="10"/>
          </p:nvPr>
        </p:nvSpPr>
        <p:spPr>
          <a:xfrm>
            <a:off x="685800" y="6248400"/>
            <a:ext cx="1905000" cy="457200"/>
          </a:xfrm>
        </p:spPr>
        <p:txBody>
          <a:bodyPr/>
          <a:lstStyle>
            <a:lvl1pPr>
              <a:defRPr/>
            </a:lvl1pPr>
          </a:lstStyle>
          <a:p>
            <a:endParaRPr lang="it-IT"/>
          </a:p>
        </p:txBody>
      </p:sp>
      <p:sp>
        <p:nvSpPr>
          <p:cNvPr id="5" name="Segnaposto piè di pagina 4"/>
          <p:cNvSpPr>
            <a:spLocks noGrp="1"/>
          </p:cNvSpPr>
          <p:nvPr>
            <p:ph type="ftr" sz="quarter" idx="11"/>
          </p:nvPr>
        </p:nvSpPr>
        <p:spPr>
          <a:xfrm>
            <a:off x="3124200" y="6248400"/>
            <a:ext cx="2895600" cy="457200"/>
          </a:xfrm>
        </p:spPr>
        <p:txBody>
          <a:bodyPr/>
          <a:lstStyle>
            <a:lvl1pPr>
              <a:defRPr/>
            </a:lvl1pPr>
          </a:lstStyle>
          <a:p>
            <a:endParaRPr lang="it-IT"/>
          </a:p>
        </p:txBody>
      </p:sp>
      <p:sp>
        <p:nvSpPr>
          <p:cNvPr id="6" name="Segnaposto numero diapositiva 5"/>
          <p:cNvSpPr>
            <a:spLocks noGrp="1"/>
          </p:cNvSpPr>
          <p:nvPr>
            <p:ph type="sldNum" sz="quarter" idx="12"/>
          </p:nvPr>
        </p:nvSpPr>
        <p:spPr>
          <a:xfrm>
            <a:off x="6553200" y="6248400"/>
            <a:ext cx="1905000" cy="457200"/>
          </a:xfrm>
        </p:spPr>
        <p:txBody>
          <a:bodyPr/>
          <a:lstStyle>
            <a:lvl1pPr>
              <a:defRPr smtClean="0"/>
            </a:lvl1pPr>
          </a:lstStyle>
          <a:p>
            <a:fld id="{EDC80418-02C1-3F45-87F5-AFEFD77B0864}" type="slidenum">
              <a:rPr lang="it-IT"/>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9748F6C-DD3D-D841-AB4C-3CDD402A843F}" type="datetime1">
              <a:rPr lang="it-IT" smtClean="0"/>
              <a:pPr/>
              <a:t>29-03-2012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D30F9B-B80C-7845-98C8-BFF4F9F68C62}"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16F4C042-6B3B-6B40-ADDC-AEF18C139BFC}" type="datetime1">
              <a:rPr lang="it-IT" smtClean="0"/>
              <a:pPr/>
              <a:t>29-03-2012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6D30F9B-B80C-7845-98C8-BFF4F9F68C62}"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FB3AADE-BD02-0844-B08B-32F17191E9CE}" type="datetime1">
              <a:rPr lang="it-IT" smtClean="0"/>
              <a:pPr/>
              <a:t>29-03-2012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6D30F9B-B80C-7845-98C8-BFF4F9F68C62}"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6B54DAC-E0A5-3740-9F55-BA1180D21D51}" type="datetime1">
              <a:rPr lang="it-IT" smtClean="0"/>
              <a:pPr/>
              <a:t>29-03-2012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6D30F9B-B80C-7845-98C8-BFF4F9F68C62}"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450F45AC-482A-354F-A410-1FD98794AC78}" type="datetime1">
              <a:rPr lang="it-IT" smtClean="0"/>
              <a:pPr/>
              <a:t>29-03-2012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6D30F9B-B80C-7845-98C8-BFF4F9F68C62}"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732D70-56A2-7243-83D1-E1F29737717A}" type="datetime1">
              <a:rPr lang="it-IT" smtClean="0"/>
              <a:pPr/>
              <a:t>29-03-2012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6D30F9B-B80C-7845-98C8-BFF4F9F68C6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C0748E0-3E12-2D4B-B0E7-50694BA08EAE}" type="datetime1">
              <a:rPr lang="it-IT" smtClean="0"/>
              <a:pPr/>
              <a:t>29-03-2012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6D30F9B-B80C-7845-98C8-BFF4F9F68C62}"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21CF834B-DF8E-484B-B8F4-20396542F6CF}" type="datetime1">
              <a:rPr lang="it-IT" smtClean="0"/>
              <a:pPr/>
              <a:t>29-03-2012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6D30F9B-B80C-7845-98C8-BFF4F9F68C62}"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95000">
              <a:srgbClr val="84BB62"/>
            </a:gs>
            <a:gs pos="100000">
              <a:schemeClr val="accent3">
                <a:lumMod val="5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A63AB9-D78C-C946-9332-F3E50D24C234}" type="datetime1">
              <a:rPr lang="it-IT" smtClean="0"/>
              <a:pPr/>
              <a:t>29-03-2012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30F9B-B80C-7845-98C8-BFF4F9F68C6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4" Type="http://schemas.openxmlformats.org/officeDocument/2006/relationships/oleObject" Target="../embeddings/Documento_di_Microsoft_Word_97_-_20042.doc"/><Relationship Id="rId1" Type="http://schemas.openxmlformats.org/officeDocument/2006/relationships/vmlDrawing" Target="../drawings/vmlDrawing1.vml"/><Relationship Id="rId2" Type="http://schemas.openxmlformats.org/officeDocument/2006/relationships/slideLayout" Target="../slideLayouts/slideLayout12.xml"/><Relationship Id="rId3" Type="http://schemas.openxmlformats.org/officeDocument/2006/relationships/oleObject" Target="../embeddings/Documento_di_Microsoft_Word_97_-_20041.doc"/></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4.xml.rels><?xml version="1.0" encoding="UTF-8" standalone="yes"?>
<Relationships xmlns="http://schemas.openxmlformats.org/package/2006/relationships"><Relationship Id="rId2" Type="http://schemas.openxmlformats.org/officeDocument/2006/relationships/slideLayout" Target="../slideLayouts/slideLayout12.xml"/><Relationship Id="rId3" Type="http://schemas.openxmlformats.org/officeDocument/2006/relationships/oleObject" Target="../embeddings/Documento_di_Microsoft_Word_97_-_20043.doc"/><Relationship Id="rId1" Type="http://schemas.openxmlformats.org/officeDocument/2006/relationships/vmlDrawing" Target="../drawings/vmlDrawing2.vml"/></Relationships>
</file>

<file path=ppt/slides/_rels/slide125.xml.rels><?xml version="1.0" encoding="UTF-8" standalone="yes"?>
<Relationships xmlns="http://schemas.openxmlformats.org/package/2006/relationships"><Relationship Id="rId2" Type="http://schemas.openxmlformats.org/officeDocument/2006/relationships/slideLayout" Target="../slideLayouts/slideLayout7.xml"/><Relationship Id="rId3" Type="http://schemas.openxmlformats.org/officeDocument/2006/relationships/oleObject" Target="../embeddings/oleObject1.bin"/><Relationship Id="rId1" Type="http://schemas.openxmlformats.org/officeDocument/2006/relationships/vmlDrawing" Target="../drawings/vmlDrawing3.vml"/></Relationships>
</file>

<file path=ppt/slides/_rels/slide126.xml.rels><?xml version="1.0" encoding="UTF-8" standalone="yes"?>
<Relationships xmlns="http://schemas.openxmlformats.org/package/2006/relationships"><Relationship Id="rId2" Type="http://schemas.openxmlformats.org/officeDocument/2006/relationships/slideLayout" Target="../slideLayouts/slideLayout7.xml"/><Relationship Id="rId3" Type="http://schemas.openxmlformats.org/officeDocument/2006/relationships/oleObject" Target="../embeddings/oleObject2.bin"/><Relationship Id="rId1" Type="http://schemas.openxmlformats.org/officeDocument/2006/relationships/vmlDrawing" Target="../drawings/vmlDrawing4.vml"/></Relationships>
</file>

<file path=ppt/slides/_rels/slide127.xml.rels><?xml version="1.0" encoding="UTF-8" standalone="yes"?>
<Relationships xmlns="http://schemas.openxmlformats.org/package/2006/relationships"><Relationship Id="rId2" Type="http://schemas.openxmlformats.org/officeDocument/2006/relationships/slideLayout" Target="../slideLayouts/slideLayout7.xml"/><Relationship Id="rId3" Type="http://schemas.openxmlformats.org/officeDocument/2006/relationships/oleObject" Target="../embeddings/oleObject3.bin"/><Relationship Id="rId1" Type="http://schemas.openxmlformats.org/officeDocument/2006/relationships/vmlDrawing" Target="../drawings/vmlDrawing5.v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solidFill>
                  <a:srgbClr val="660066"/>
                </a:solidFill>
              </a:rPr>
              <a:t>Psicologia dei gruppi sociali</a:t>
            </a:r>
            <a:endParaRPr lang="it-IT" b="1" dirty="0">
              <a:solidFill>
                <a:srgbClr val="660066"/>
              </a:solidFill>
            </a:endParaRPr>
          </a:p>
        </p:txBody>
      </p:sp>
      <p:sp>
        <p:nvSpPr>
          <p:cNvPr id="3" name="Sottotitolo 2"/>
          <p:cNvSpPr>
            <a:spLocks noGrp="1"/>
          </p:cNvSpPr>
          <p:nvPr>
            <p:ph type="subTitle" idx="1"/>
          </p:nvPr>
        </p:nvSpPr>
        <p:spPr/>
        <p:txBody>
          <a:bodyPr/>
          <a:lstStyle/>
          <a:p>
            <a:r>
              <a:rPr lang="it-IT" dirty="0" smtClean="0">
                <a:solidFill>
                  <a:srgbClr val="660066"/>
                </a:solidFill>
              </a:rPr>
              <a:t>Prof. Zira Hichy</a:t>
            </a:r>
            <a:endParaRPr lang="it-IT" dirty="0">
              <a:solidFill>
                <a:srgbClr val="66006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contenuto 2"/>
          <p:cNvSpPr txBox="1">
            <a:spLocks/>
          </p:cNvSpPr>
          <p:nvPr/>
        </p:nvSpPr>
        <p:spPr>
          <a:xfrm>
            <a:off x="463056" y="354119"/>
            <a:ext cx="8229600" cy="6288662"/>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it-IT" sz="2800" b="0" i="0" u="none" strike="noStrike" kern="1200" cap="none" spc="0" normalizeH="0" baseline="0" noProof="0" dirty="0" smtClean="0">
                <a:ln>
                  <a:noFill/>
                </a:ln>
                <a:solidFill>
                  <a:schemeClr val="tx1"/>
                </a:solidFill>
                <a:effectLst/>
                <a:uLnTx/>
                <a:uFillTx/>
                <a:latin typeface="+mn-lt"/>
                <a:ea typeface="+mn-ea"/>
                <a:cs typeface="+mn-cs"/>
              </a:rPr>
              <a:t>Evidenze empiriche a favore</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lang="it-IT" sz="2800" dirty="0" err="1" smtClean="0"/>
              <a:t>Zimbardo</a:t>
            </a:r>
            <a:r>
              <a:rPr lang="it-IT" sz="2800" dirty="0" smtClean="0"/>
              <a:t>: i partecipanti </a:t>
            </a:r>
            <a:r>
              <a:rPr lang="it-IT" sz="2800" dirty="0" err="1" smtClean="0"/>
              <a:t>deindividuati</a:t>
            </a:r>
            <a:r>
              <a:rPr lang="it-IT" sz="2800" dirty="0" smtClean="0"/>
              <a:t> (camice bianco con cappuccio) somministravano più scosse rispetto ai partecipanti che conservavano la propria identità (targa con nome). </a:t>
            </a:r>
            <a:endParaRPr kumimoji="0" lang="it-IT" sz="2800" b="0" i="0" u="none" strike="noStrike" kern="1200" cap="none" spc="0" normalizeH="0" noProof="0" dirty="0" smtClean="0">
              <a:ln>
                <a:noFill/>
              </a:ln>
              <a:solidFill>
                <a:schemeClr val="tx1"/>
              </a:solidFill>
              <a:effectLst/>
              <a:uLnTx/>
              <a:uFillTx/>
              <a:latin typeface="+mn-lt"/>
              <a:ea typeface="+mn-ea"/>
              <a:cs typeface="+mn-cs"/>
            </a:endParaRP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lang="it-IT" sz="2800" baseline="0" dirty="0" err="1" smtClean="0"/>
              <a:t>Jaffe</a:t>
            </a:r>
            <a:r>
              <a:rPr lang="it-IT" sz="2800" baseline="0" dirty="0" smtClean="0"/>
              <a:t> e </a:t>
            </a:r>
            <a:r>
              <a:rPr lang="it-IT" sz="2800" baseline="0" dirty="0" err="1" smtClean="0"/>
              <a:t>Yinon</a:t>
            </a:r>
            <a:r>
              <a:rPr lang="it-IT" sz="2800" baseline="0" dirty="0" smtClean="0"/>
              <a:t>: i partecipanti </a:t>
            </a:r>
            <a:r>
              <a:rPr lang="it-IT" sz="2800" dirty="0" smtClean="0"/>
              <a:t>nella condizione di gruppo somministravano più scosse rispetto ai partecipanti nella condizione di individui.</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lang="it-IT" sz="2800" dirty="0" smtClean="0"/>
              <a:t>Watson: le culture più aggressive tendono a adottare espedienti per camuffare il proprio aspetto prima della battaglia.</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Segnaposto numero diapositiva 2"/>
          <p:cNvSpPr>
            <a:spLocks noGrp="1"/>
          </p:cNvSpPr>
          <p:nvPr>
            <p:ph type="sldNum" sz="quarter" idx="12"/>
          </p:nvPr>
        </p:nvSpPr>
        <p:spPr/>
        <p:txBody>
          <a:bodyPr/>
          <a:lstStyle/>
          <a:p>
            <a:fld id="{56D30F9B-B80C-7845-98C8-BFF4F9F68C62}" type="slidenum">
              <a:rPr lang="it-IT" smtClean="0"/>
              <a:pPr/>
              <a:t>10</a:t>
            </a:fld>
            <a:endParaRPr lang="it-IT"/>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0"/>
            <a:ext cx="8229600" cy="3466751"/>
          </a:xfrm>
        </p:spPr>
        <p:txBody>
          <a:bodyPr>
            <a:noAutofit/>
          </a:bodyPr>
          <a:lstStyle/>
          <a:p>
            <a:pPr marL="354013" indent="-354013" algn="just">
              <a:buNone/>
            </a:pPr>
            <a:r>
              <a:rPr lang="it-IT" sz="2600" dirty="0" smtClean="0"/>
              <a:t>Esperimento di </a:t>
            </a:r>
            <a:r>
              <a:rPr lang="it-IT" sz="2600" dirty="0" err="1" smtClean="0"/>
              <a:t>Nemeth</a:t>
            </a:r>
            <a:r>
              <a:rPr lang="it-IT" sz="2600" dirty="0" smtClean="0"/>
              <a:t> e </a:t>
            </a:r>
            <a:r>
              <a:rPr lang="it-IT" sz="2600" dirty="0" err="1" smtClean="0"/>
              <a:t>Wachtler</a:t>
            </a:r>
            <a:r>
              <a:rPr lang="it-IT" sz="2600" dirty="0" smtClean="0"/>
              <a:t>:</a:t>
            </a:r>
          </a:p>
          <a:p>
            <a:pPr marL="354013" indent="-354013" algn="just"/>
            <a:r>
              <a:rPr lang="it-IT" sz="2600" dirty="0" smtClean="0"/>
              <a:t>Il compito era di identificare fra sei figure sovrapposte quella che coincideva con lo standard. Il compito poteva essere facile o difficile.</a:t>
            </a:r>
          </a:p>
          <a:p>
            <a:pPr marL="354013" indent="-354013" algn="just"/>
            <a:r>
              <a:rPr lang="it-IT" sz="2600" dirty="0" smtClean="0"/>
              <a:t>I collaboratori (maggioranza o minoranza) individuavano correttamente lo stimolo facile e quello difficile, oppure individuavano correttamente lo stimolo facile e sbagliavano quello difficile.</a:t>
            </a:r>
          </a:p>
          <a:p>
            <a:pPr marL="354013" indent="-354013"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100</a:t>
            </a:fld>
            <a:endParaRPr lang="it-IT" dirty="0">
              <a:solidFill>
                <a:srgbClr val="000000"/>
              </a:solidFill>
            </a:endParaRPr>
          </a:p>
        </p:txBody>
      </p:sp>
      <p:graphicFrame>
        <p:nvGraphicFramePr>
          <p:cNvPr id="4" name="Tabella 3"/>
          <p:cNvGraphicFramePr>
            <a:graphicFrameLocks noGrp="1"/>
          </p:cNvGraphicFramePr>
          <p:nvPr/>
        </p:nvGraphicFramePr>
        <p:xfrm>
          <a:off x="457200" y="4076036"/>
          <a:ext cx="8229600" cy="2123440"/>
        </p:xfrm>
        <a:graphic>
          <a:graphicData uri="http://schemas.openxmlformats.org/drawingml/2006/table">
            <a:tbl>
              <a:tblPr firstRow="1" bandRow="1">
                <a:tableStyleId>{5C22544A-7EE6-4342-B048-85BDC9FD1C3A}</a:tableStyleId>
              </a:tblPr>
              <a:tblGrid>
                <a:gridCol w="1639607"/>
                <a:gridCol w="1103593"/>
                <a:gridCol w="1371600"/>
                <a:gridCol w="1371600"/>
                <a:gridCol w="1371600"/>
                <a:gridCol w="1371600"/>
              </a:tblGrid>
              <a:tr h="370840">
                <a:tc>
                  <a:txBody>
                    <a:bodyPr/>
                    <a:lstStyle/>
                    <a:p>
                      <a:endParaRPr lang="it-IT" dirty="0"/>
                    </a:p>
                  </a:txBody>
                  <a:tcPr/>
                </a:tc>
                <a:tc gridSpan="2">
                  <a:txBody>
                    <a:bodyPr/>
                    <a:lstStyle/>
                    <a:p>
                      <a:pPr algn="ctr"/>
                      <a:r>
                        <a:rPr lang="it-IT" dirty="0" smtClean="0"/>
                        <a:t>maggioranza</a:t>
                      </a:r>
                      <a:endParaRPr lang="it-IT" dirty="0"/>
                    </a:p>
                  </a:txBody>
                  <a:tcPr/>
                </a:tc>
                <a:tc hMerge="1">
                  <a:txBody>
                    <a:bodyPr/>
                    <a:lstStyle/>
                    <a:p>
                      <a:endParaRPr lang="it-IT" dirty="0"/>
                    </a:p>
                  </a:txBody>
                  <a:tcPr/>
                </a:tc>
                <a:tc gridSpan="2">
                  <a:txBody>
                    <a:bodyPr/>
                    <a:lstStyle/>
                    <a:p>
                      <a:pPr algn="ctr"/>
                      <a:r>
                        <a:rPr lang="it-IT" dirty="0" smtClean="0"/>
                        <a:t>minoranza</a:t>
                      </a:r>
                      <a:endParaRPr lang="it-IT" dirty="0"/>
                    </a:p>
                  </a:txBody>
                  <a:tcPr/>
                </a:tc>
                <a:tc hMerge="1">
                  <a:txBody>
                    <a:bodyPr/>
                    <a:lstStyle/>
                    <a:p>
                      <a:endParaRPr lang="it-IT" dirty="0"/>
                    </a:p>
                  </a:txBody>
                  <a:tcPr/>
                </a:tc>
                <a:tc>
                  <a:txBody>
                    <a:bodyPr/>
                    <a:lstStyle/>
                    <a:p>
                      <a:pPr algn="ctr"/>
                      <a:r>
                        <a:rPr lang="it-IT" dirty="0" smtClean="0"/>
                        <a:t>controllo</a:t>
                      </a:r>
                      <a:endParaRPr lang="it-IT" dirty="0"/>
                    </a:p>
                  </a:txBody>
                  <a:tcPr/>
                </a:tc>
              </a:tr>
              <a:tr h="370840">
                <a:tc>
                  <a:txBody>
                    <a:bodyPr/>
                    <a:lstStyle/>
                    <a:p>
                      <a:endParaRPr lang="it-IT" dirty="0"/>
                    </a:p>
                  </a:txBody>
                  <a:tcPr/>
                </a:tc>
                <a:tc>
                  <a:txBody>
                    <a:bodyPr/>
                    <a:lstStyle/>
                    <a:p>
                      <a:pPr algn="ctr"/>
                      <a:r>
                        <a:rPr lang="it-IT" dirty="0" smtClean="0"/>
                        <a:t>corretto</a:t>
                      </a:r>
                      <a:endParaRPr lang="it-IT" dirty="0"/>
                    </a:p>
                  </a:txBody>
                  <a:tcPr/>
                </a:tc>
                <a:tc>
                  <a:txBody>
                    <a:bodyPr/>
                    <a:lstStyle/>
                    <a:p>
                      <a:pPr algn="ctr"/>
                      <a:r>
                        <a:rPr lang="it-IT" dirty="0" smtClean="0"/>
                        <a:t>sbagliato</a:t>
                      </a:r>
                      <a:endParaRPr lang="it-IT" dirty="0"/>
                    </a:p>
                  </a:txBody>
                  <a:tcPr/>
                </a:tc>
                <a:tc>
                  <a:txBody>
                    <a:bodyPr/>
                    <a:lstStyle/>
                    <a:p>
                      <a:pPr algn="ctr"/>
                      <a:r>
                        <a:rPr lang="it-IT" dirty="0" smtClean="0"/>
                        <a:t>corretto</a:t>
                      </a:r>
                      <a:endParaRPr lang="it-IT" dirty="0"/>
                    </a:p>
                  </a:txBody>
                  <a:tcPr/>
                </a:tc>
                <a:tc>
                  <a:txBody>
                    <a:bodyPr/>
                    <a:lstStyle/>
                    <a:p>
                      <a:pPr algn="ctr"/>
                      <a:r>
                        <a:rPr lang="it-IT" dirty="0" smtClean="0"/>
                        <a:t>sbagliato</a:t>
                      </a:r>
                      <a:endParaRPr lang="it-IT" dirty="0"/>
                    </a:p>
                  </a:txBody>
                  <a:tcPr/>
                </a:tc>
                <a:tc>
                  <a:txBody>
                    <a:bodyPr/>
                    <a:lstStyle/>
                    <a:p>
                      <a:pPr algn="ctr"/>
                      <a:endParaRPr lang="it-IT"/>
                    </a:p>
                  </a:txBody>
                  <a:tcPr/>
                </a:tc>
              </a:tr>
              <a:tr h="370840">
                <a:tc>
                  <a:txBody>
                    <a:bodyPr/>
                    <a:lstStyle/>
                    <a:p>
                      <a:r>
                        <a:rPr lang="it-IT" dirty="0" smtClean="0"/>
                        <a:t>Conformismo</a:t>
                      </a:r>
                      <a:endParaRPr lang="it-IT" dirty="0"/>
                    </a:p>
                  </a:txBody>
                  <a:tcPr/>
                </a:tc>
                <a:tc>
                  <a:txBody>
                    <a:bodyPr/>
                    <a:lstStyle/>
                    <a:p>
                      <a:pPr algn="ctr"/>
                      <a:r>
                        <a:rPr lang="it-IT" dirty="0" smtClean="0"/>
                        <a:t>1.4</a:t>
                      </a:r>
                      <a:endParaRPr lang="it-IT" dirty="0"/>
                    </a:p>
                  </a:txBody>
                  <a:tcPr/>
                </a:tc>
                <a:tc>
                  <a:txBody>
                    <a:bodyPr/>
                    <a:lstStyle/>
                    <a:p>
                      <a:pPr algn="ctr"/>
                      <a:r>
                        <a:rPr lang="it-IT" dirty="0" smtClean="0"/>
                        <a:t>1.9</a:t>
                      </a:r>
                      <a:endParaRPr lang="it-IT" dirty="0"/>
                    </a:p>
                  </a:txBody>
                  <a:tcPr/>
                </a:tc>
                <a:tc>
                  <a:txBody>
                    <a:bodyPr/>
                    <a:lstStyle/>
                    <a:p>
                      <a:pPr algn="ctr"/>
                      <a:r>
                        <a:rPr lang="it-IT" dirty="0" smtClean="0"/>
                        <a:t>0.7</a:t>
                      </a:r>
                      <a:endParaRPr lang="it-IT" dirty="0"/>
                    </a:p>
                  </a:txBody>
                  <a:tcPr/>
                </a:tc>
                <a:tc>
                  <a:txBody>
                    <a:bodyPr/>
                    <a:lstStyle/>
                    <a:p>
                      <a:pPr algn="ctr"/>
                      <a:r>
                        <a:rPr lang="it-IT" dirty="0" smtClean="0"/>
                        <a:t>0.6</a:t>
                      </a:r>
                      <a:endParaRPr lang="it-IT" dirty="0"/>
                    </a:p>
                  </a:txBody>
                  <a:tcPr/>
                </a:tc>
                <a:tc>
                  <a:txBody>
                    <a:bodyPr/>
                    <a:lstStyle/>
                    <a:p>
                      <a:pPr algn="ctr"/>
                      <a:r>
                        <a:rPr lang="it-IT" dirty="0" smtClean="0"/>
                        <a:t>/</a:t>
                      </a:r>
                      <a:endParaRPr lang="it-IT" dirty="0"/>
                    </a:p>
                  </a:txBody>
                  <a:tcPr/>
                </a:tc>
              </a:tr>
              <a:tr h="370840">
                <a:tc>
                  <a:txBody>
                    <a:bodyPr/>
                    <a:lstStyle/>
                    <a:p>
                      <a:r>
                        <a:rPr lang="it-IT" dirty="0" smtClean="0"/>
                        <a:t>Originalità</a:t>
                      </a:r>
                      <a:endParaRPr lang="it-IT" dirty="0"/>
                    </a:p>
                  </a:txBody>
                  <a:tcPr/>
                </a:tc>
                <a:tc>
                  <a:txBody>
                    <a:bodyPr/>
                    <a:lstStyle/>
                    <a:p>
                      <a:pPr algn="ctr"/>
                      <a:r>
                        <a:rPr lang="it-IT" dirty="0" smtClean="0"/>
                        <a:t>1.7</a:t>
                      </a:r>
                      <a:endParaRPr lang="it-IT" dirty="0"/>
                    </a:p>
                  </a:txBody>
                  <a:tcPr/>
                </a:tc>
                <a:tc>
                  <a:txBody>
                    <a:bodyPr/>
                    <a:lstStyle/>
                    <a:p>
                      <a:pPr algn="ctr"/>
                      <a:r>
                        <a:rPr lang="it-IT" dirty="0" smtClean="0"/>
                        <a:t>3.8</a:t>
                      </a:r>
                      <a:endParaRPr lang="it-IT" dirty="0"/>
                    </a:p>
                  </a:txBody>
                  <a:tcPr/>
                </a:tc>
                <a:tc>
                  <a:txBody>
                    <a:bodyPr/>
                    <a:lstStyle/>
                    <a:p>
                      <a:pPr algn="ctr"/>
                      <a:r>
                        <a:rPr lang="it-IT" dirty="0" smtClean="0"/>
                        <a:t>5.1</a:t>
                      </a:r>
                      <a:endParaRPr lang="it-IT" dirty="0"/>
                    </a:p>
                  </a:txBody>
                  <a:tcPr/>
                </a:tc>
                <a:tc>
                  <a:txBody>
                    <a:bodyPr/>
                    <a:lstStyle/>
                    <a:p>
                      <a:pPr algn="ctr"/>
                      <a:r>
                        <a:rPr lang="it-IT" dirty="0" smtClean="0"/>
                        <a:t>4.8</a:t>
                      </a:r>
                      <a:endParaRPr lang="it-IT" dirty="0"/>
                    </a:p>
                  </a:txBody>
                  <a:tcPr/>
                </a:tc>
                <a:tc>
                  <a:txBody>
                    <a:bodyPr/>
                    <a:lstStyle/>
                    <a:p>
                      <a:pPr algn="ctr"/>
                      <a:r>
                        <a:rPr lang="it-IT" dirty="0" smtClean="0"/>
                        <a:t>2.8</a:t>
                      </a:r>
                      <a:endParaRPr lang="it-IT" dirty="0"/>
                    </a:p>
                  </a:txBody>
                  <a:tcPr/>
                </a:tc>
              </a:tr>
              <a:tr h="370840">
                <a:tc>
                  <a:txBody>
                    <a:bodyPr/>
                    <a:lstStyle/>
                    <a:p>
                      <a:r>
                        <a:rPr lang="it-IT" dirty="0" smtClean="0"/>
                        <a:t>Originalità e correttezza</a:t>
                      </a:r>
                      <a:endParaRPr lang="it-IT" dirty="0"/>
                    </a:p>
                  </a:txBody>
                  <a:tcPr/>
                </a:tc>
                <a:tc>
                  <a:txBody>
                    <a:bodyPr/>
                    <a:lstStyle/>
                    <a:p>
                      <a:pPr algn="ctr"/>
                      <a:r>
                        <a:rPr lang="it-IT" dirty="0" smtClean="0"/>
                        <a:t>2.5</a:t>
                      </a:r>
                      <a:endParaRPr lang="it-IT" dirty="0"/>
                    </a:p>
                  </a:txBody>
                  <a:tcPr/>
                </a:tc>
                <a:tc>
                  <a:txBody>
                    <a:bodyPr/>
                    <a:lstStyle/>
                    <a:p>
                      <a:pPr algn="ctr"/>
                      <a:r>
                        <a:rPr lang="it-IT" dirty="0" smtClean="0"/>
                        <a:t>5.6</a:t>
                      </a:r>
                      <a:endParaRPr lang="it-IT" dirty="0"/>
                    </a:p>
                  </a:txBody>
                  <a:tcPr/>
                </a:tc>
                <a:tc>
                  <a:txBody>
                    <a:bodyPr/>
                    <a:lstStyle/>
                    <a:p>
                      <a:pPr algn="ctr"/>
                      <a:r>
                        <a:rPr lang="it-IT" dirty="0" smtClean="0"/>
                        <a:t>9.3</a:t>
                      </a:r>
                      <a:endParaRPr lang="it-IT" dirty="0"/>
                    </a:p>
                  </a:txBody>
                  <a:tcPr/>
                </a:tc>
                <a:tc>
                  <a:txBody>
                    <a:bodyPr/>
                    <a:lstStyle/>
                    <a:p>
                      <a:pPr algn="ctr"/>
                      <a:r>
                        <a:rPr lang="it-IT" dirty="0" smtClean="0"/>
                        <a:t>7.0</a:t>
                      </a:r>
                      <a:endParaRPr lang="it-IT" dirty="0"/>
                    </a:p>
                  </a:txBody>
                  <a:tcPr/>
                </a:tc>
                <a:tc>
                  <a:txBody>
                    <a:bodyPr/>
                    <a:lstStyle/>
                    <a:p>
                      <a:pPr algn="ctr"/>
                      <a:r>
                        <a:rPr lang="it-IT" dirty="0" smtClean="0"/>
                        <a:t>3.9</a:t>
                      </a:r>
                      <a:endParaRPr lang="it-IT" dirty="0"/>
                    </a:p>
                  </a:txBody>
                  <a:tcPr/>
                </a:tc>
              </a:tr>
            </a:tbl>
          </a:graphicData>
        </a:graphic>
      </p:graphicFrame>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0"/>
            <a:ext cx="8229600" cy="5932269"/>
          </a:xfrm>
        </p:spPr>
        <p:txBody>
          <a:bodyPr>
            <a:noAutofit/>
          </a:bodyPr>
          <a:lstStyle/>
          <a:p>
            <a:pPr marL="354013" indent="-354013" algn="just"/>
            <a:r>
              <a:rPr lang="it-IT" sz="2800" dirty="0" err="1" smtClean="0"/>
              <a:t>Nemeth</a:t>
            </a:r>
            <a:r>
              <a:rPr lang="it-IT" sz="2800" dirty="0" smtClean="0"/>
              <a:t> e </a:t>
            </a:r>
            <a:r>
              <a:rPr lang="it-IT" sz="2800" dirty="0" err="1" smtClean="0"/>
              <a:t>Kwan</a:t>
            </a:r>
            <a:r>
              <a:rPr lang="it-IT" sz="2800" dirty="0" smtClean="0"/>
              <a:t> hanno trovato che nel caso della minoranza ci sono associazioni cromatiche più numerose e originali.</a:t>
            </a:r>
          </a:p>
          <a:p>
            <a:pPr marL="354013" indent="-354013" algn="just"/>
            <a:r>
              <a:rPr lang="it-IT" sz="2800" dirty="0" smtClean="0"/>
              <a:t>De </a:t>
            </a:r>
            <a:r>
              <a:rPr lang="it-IT" sz="2800" dirty="0" err="1" smtClean="0"/>
              <a:t>Dreu</a:t>
            </a:r>
            <a:r>
              <a:rPr lang="it-IT" sz="2800" dirty="0" smtClean="0"/>
              <a:t> e de </a:t>
            </a:r>
            <a:r>
              <a:rPr lang="it-IT" sz="2800" dirty="0" err="1" smtClean="0"/>
              <a:t>Vries</a:t>
            </a:r>
            <a:r>
              <a:rPr lang="it-IT" sz="2800" dirty="0" smtClean="0"/>
              <a:t> hanno trovato che nel caso della minoranza ci sono più associazioni alla parola “straniero”.</a:t>
            </a:r>
          </a:p>
          <a:p>
            <a:pPr marL="354013" indent="-354013" algn="just"/>
            <a:r>
              <a:rPr lang="it-IT" sz="2800" dirty="0" err="1" smtClean="0"/>
              <a:t>Nemeth</a:t>
            </a:r>
            <a:r>
              <a:rPr lang="it-IT" sz="2800" dirty="0" smtClean="0"/>
              <a:t> </a:t>
            </a:r>
            <a:r>
              <a:rPr lang="it-IT" sz="2800" dirty="0" err="1" smtClean="0"/>
              <a:t>et</a:t>
            </a:r>
            <a:r>
              <a:rPr lang="it-IT" sz="2800" dirty="0" smtClean="0"/>
              <a:t> al. hanno trovato che in un compito di memoria i soggetti nella condizione di minoranza che evoca una categoria insolita ricordavano più parole.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101</a:t>
            </a:fld>
            <a:endParaRPr lang="it-IT" dirty="0">
              <a:solidFill>
                <a:srgbClr val="000000"/>
              </a:solidFill>
            </a:endParaRP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0"/>
            <a:ext cx="8229600" cy="5932269"/>
          </a:xfrm>
        </p:spPr>
        <p:txBody>
          <a:bodyPr>
            <a:noAutofit/>
          </a:bodyPr>
          <a:lstStyle/>
          <a:p>
            <a:pPr marL="0" indent="0" algn="just">
              <a:buNone/>
            </a:pPr>
            <a:r>
              <a:rPr lang="it-IT" sz="2800" dirty="0" smtClean="0"/>
              <a:t>Teorie </a:t>
            </a:r>
            <a:r>
              <a:rPr lang="it-IT" sz="2800" dirty="0" err="1" smtClean="0"/>
              <a:t>monofattoriali</a:t>
            </a:r>
            <a:endParaRPr lang="it-IT" sz="2800" dirty="0" smtClean="0"/>
          </a:p>
          <a:p>
            <a:pPr marL="354013" indent="-354013" algn="just">
              <a:buNone/>
            </a:pPr>
            <a:r>
              <a:rPr lang="it-IT" sz="2800" dirty="0" smtClean="0"/>
              <a:t>Secondo </a:t>
            </a:r>
            <a:r>
              <a:rPr lang="it-IT" sz="2800" dirty="0" err="1" smtClean="0"/>
              <a:t>Latanè</a:t>
            </a:r>
            <a:r>
              <a:rPr lang="it-IT" sz="2800" dirty="0" smtClean="0"/>
              <a:t> e </a:t>
            </a:r>
            <a:r>
              <a:rPr lang="it-IT" sz="2800" dirty="0" err="1" smtClean="0"/>
              <a:t>Wolf</a:t>
            </a:r>
            <a:r>
              <a:rPr lang="it-IT" sz="2800" dirty="0" smtClean="0"/>
              <a:t>:</a:t>
            </a:r>
          </a:p>
          <a:p>
            <a:pPr marL="354013" indent="-354013" algn="just"/>
            <a:r>
              <a:rPr lang="it-IT" sz="2800" dirty="0" smtClean="0"/>
              <a:t>La differenza tra l’influenza della maggioranza e quella della minoranza dipende dal fatto che nel primo caso ci sono più fonti di influenza. Quindi, l’impatto dell’influenza dipende dal numero di stimoli presenti: nel caso della maggioranza ci sono più stimoli, quindi l’influenza sarà maggiore.</a:t>
            </a:r>
          </a:p>
          <a:p>
            <a:pPr marL="354013" indent="-354013" algn="just"/>
            <a:r>
              <a:rPr lang="it-IT" sz="2800" dirty="0" smtClean="0"/>
              <a:t>L’aumento dell’influenza non è lineare.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102</a:t>
            </a:fld>
            <a:endParaRPr lang="it-IT" dirty="0">
              <a:solidFill>
                <a:srgbClr val="000000"/>
              </a:solidFill>
            </a:endParaRPr>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0"/>
            <a:ext cx="8229600" cy="5932269"/>
          </a:xfrm>
        </p:spPr>
        <p:txBody>
          <a:bodyPr>
            <a:noAutofit/>
          </a:bodyPr>
          <a:lstStyle/>
          <a:p>
            <a:pPr marL="354013" indent="-354013" algn="just"/>
            <a:r>
              <a:rPr lang="it-IT" sz="2800" dirty="0" smtClean="0"/>
              <a:t>L’ampiezza quantitativa dell’influenza può essere prevista da un unico fattore (numero di individui)</a:t>
            </a:r>
          </a:p>
          <a:p>
            <a:pPr marL="354013" indent="-354013" algn="just"/>
            <a:r>
              <a:rPr lang="it-IT" sz="2800" dirty="0" smtClean="0"/>
              <a:t>La natura qualitativa dell’influenza non può essere determinata da un unico fattore.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103</a:t>
            </a:fld>
            <a:endParaRPr lang="it-IT" dirty="0">
              <a:solidFill>
                <a:srgbClr val="000000"/>
              </a:solidFill>
            </a:endParaRPr>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egnaposto numero diapositiva 5"/>
          <p:cNvSpPr>
            <a:spLocks noGrp="1"/>
          </p:cNvSpPr>
          <p:nvPr>
            <p:ph type="sldNum" sz="quarter" idx="12"/>
          </p:nvPr>
        </p:nvSpPr>
        <p:spPr/>
        <p:txBody>
          <a:bodyPr/>
          <a:lstStyle/>
          <a:p>
            <a:fld id="{9CCE66F0-890A-EA49-A425-54F1EA7B5372}" type="slidenum">
              <a:rPr lang="it-IT" sz="2400"/>
              <a:pPr/>
              <a:t>104</a:t>
            </a:fld>
            <a:endParaRPr lang="it-IT" sz="2400"/>
          </a:p>
        </p:txBody>
      </p:sp>
      <p:sp>
        <p:nvSpPr>
          <p:cNvPr id="96258" name="Rectangle 2"/>
          <p:cNvSpPr>
            <a:spLocks noGrp="1" noChangeArrowheads="1"/>
          </p:cNvSpPr>
          <p:nvPr>
            <p:ph type="ctrTitle"/>
          </p:nvPr>
        </p:nvSpPr>
        <p:spPr>
          <a:xfrm>
            <a:off x="228600" y="152400"/>
            <a:ext cx="8686800" cy="381000"/>
          </a:xfrm>
        </p:spPr>
        <p:txBody>
          <a:bodyPr>
            <a:normAutofit fontScale="90000"/>
          </a:bodyPr>
          <a:lstStyle/>
          <a:p>
            <a:pPr algn="just"/>
            <a:r>
              <a:rPr lang="it-IT" sz="2400" b="1" dirty="0">
                <a:solidFill>
                  <a:srgbClr val="660066"/>
                </a:solidFill>
                <a:latin typeface="+mn-lt"/>
              </a:rPr>
              <a:t>Gli studi di </a:t>
            </a:r>
            <a:r>
              <a:rPr lang="it-IT" sz="2400" b="1" dirty="0" err="1">
                <a:solidFill>
                  <a:srgbClr val="660066"/>
                </a:solidFill>
                <a:latin typeface="+mn-lt"/>
              </a:rPr>
              <a:t>Sherif</a:t>
            </a:r>
            <a:r>
              <a:rPr lang="it-IT" sz="2400" b="1" dirty="0">
                <a:solidFill>
                  <a:srgbClr val="660066"/>
                </a:solidFill>
                <a:latin typeface="+mn-lt"/>
              </a:rPr>
              <a:t> nei campi estivi</a:t>
            </a:r>
          </a:p>
        </p:txBody>
      </p:sp>
      <p:sp>
        <p:nvSpPr>
          <p:cNvPr id="96259" name="Rectangle 3"/>
          <p:cNvSpPr>
            <a:spLocks noGrp="1" noChangeArrowheads="1"/>
          </p:cNvSpPr>
          <p:nvPr>
            <p:ph type="subTitle" idx="1"/>
          </p:nvPr>
        </p:nvSpPr>
        <p:spPr>
          <a:xfrm>
            <a:off x="228600" y="609600"/>
            <a:ext cx="8686800" cy="3886200"/>
          </a:xfrm>
        </p:spPr>
        <p:txBody>
          <a:bodyPr>
            <a:normAutofit/>
          </a:bodyPr>
          <a:lstStyle/>
          <a:p>
            <a:pPr algn="just"/>
            <a:r>
              <a:rPr lang="it-IT" sz="2400" dirty="0">
                <a:solidFill>
                  <a:schemeClr val="tx1"/>
                </a:solidFill>
              </a:rPr>
              <a:t>Per verificare la</a:t>
            </a:r>
            <a:r>
              <a:rPr lang="it-IT" sz="2400" dirty="0" smtClean="0">
                <a:solidFill>
                  <a:schemeClr val="tx1"/>
                </a:solidFill>
              </a:rPr>
              <a:t> teoria del conflitto realistico </a:t>
            </a:r>
            <a:r>
              <a:rPr lang="it-IT" sz="2400" dirty="0" err="1" smtClean="0">
                <a:solidFill>
                  <a:schemeClr val="tx1"/>
                </a:solidFill>
              </a:rPr>
              <a:t>Sherif</a:t>
            </a:r>
            <a:r>
              <a:rPr lang="it-IT" sz="2400" dirty="0" smtClean="0">
                <a:solidFill>
                  <a:schemeClr val="tx1"/>
                </a:solidFill>
              </a:rPr>
              <a:t> </a:t>
            </a:r>
            <a:r>
              <a:rPr lang="it-IT" sz="2400" dirty="0">
                <a:solidFill>
                  <a:schemeClr val="tx1"/>
                </a:solidFill>
              </a:rPr>
              <a:t>condusse tre studi ambientati all’interno di campi estivi.</a:t>
            </a:r>
            <a:endParaRPr lang="it-IT" sz="2400" dirty="0" smtClean="0">
              <a:solidFill>
                <a:schemeClr val="tx1"/>
              </a:solidFill>
            </a:endParaRPr>
          </a:p>
          <a:p>
            <a:pPr algn="just"/>
            <a:r>
              <a:rPr lang="it-IT" sz="2400" dirty="0" smtClean="0">
                <a:solidFill>
                  <a:schemeClr val="tx1"/>
                </a:solidFill>
                <a:ea typeface="Times New Roman" charset="0"/>
                <a:cs typeface="Times New Roman" charset="0"/>
              </a:rPr>
              <a:t>I </a:t>
            </a:r>
            <a:r>
              <a:rPr lang="it-IT" sz="2400" dirty="0">
                <a:solidFill>
                  <a:schemeClr val="tx1"/>
                </a:solidFill>
                <a:ea typeface="Times New Roman" charset="0"/>
                <a:cs typeface="Times New Roman" charset="0"/>
              </a:rPr>
              <a:t>partecipanti alla ricerca erano tutti ragazzi bianchi, di 11 o 12 anni, di classe media, sani, ben adattati, provenienti da famiglie stabili, psicologicamente equilibrati. </a:t>
            </a:r>
          </a:p>
          <a:p>
            <a:pPr algn="just"/>
            <a:r>
              <a:rPr lang="it-IT" sz="2400" dirty="0">
                <a:solidFill>
                  <a:schemeClr val="tx1"/>
                </a:solidFill>
                <a:ea typeface="Times New Roman" charset="0"/>
                <a:cs typeface="Times New Roman" charset="0"/>
              </a:rPr>
              <a:t>I ragazzi, inoltre, non si conoscevano prima di arrivare al campo. </a:t>
            </a:r>
          </a:p>
          <a:p>
            <a:pPr algn="just"/>
            <a:endParaRPr lang="it-IT" sz="2400" dirty="0">
              <a:solidFill>
                <a:schemeClr val="tx1"/>
              </a:solidFill>
              <a:ea typeface="Times New Roman" charset="0"/>
              <a:cs typeface="Times New Roman" charset="0"/>
            </a:endParaRPr>
          </a:p>
          <a:p>
            <a:pPr algn="just"/>
            <a:r>
              <a:rPr lang="it-IT" sz="2400" dirty="0">
                <a:solidFill>
                  <a:schemeClr val="tx1"/>
                </a:solidFill>
                <a:ea typeface="Times New Roman" charset="0"/>
                <a:cs typeface="Times New Roman" charset="0"/>
              </a:rPr>
              <a:t>Gli studi di </a:t>
            </a:r>
            <a:r>
              <a:rPr lang="it-IT" sz="2400" dirty="0" err="1">
                <a:solidFill>
                  <a:schemeClr val="tx1"/>
                </a:solidFill>
                <a:ea typeface="Times New Roman" charset="0"/>
                <a:cs typeface="Times New Roman" charset="0"/>
              </a:rPr>
              <a:t>Sherif</a:t>
            </a:r>
            <a:r>
              <a:rPr lang="it-IT" sz="2400" dirty="0">
                <a:solidFill>
                  <a:schemeClr val="tx1"/>
                </a:solidFill>
                <a:ea typeface="Times New Roman" charset="0"/>
                <a:cs typeface="Times New Roman" charset="0"/>
              </a:rPr>
              <a:t> comprendono tre fasi:</a:t>
            </a:r>
            <a:endParaRPr lang="it-IT" sz="2400" dirty="0">
              <a:solidFill>
                <a:schemeClr val="tx1"/>
              </a:solidFill>
            </a:endParaRPr>
          </a:p>
        </p:txBody>
      </p:sp>
      <p:sp>
        <p:nvSpPr>
          <p:cNvPr id="96260" name="Text Box 4"/>
          <p:cNvSpPr txBox="1">
            <a:spLocks noChangeArrowheads="1"/>
          </p:cNvSpPr>
          <p:nvPr/>
        </p:nvSpPr>
        <p:spPr bwMode="auto">
          <a:xfrm>
            <a:off x="365125" y="4038600"/>
            <a:ext cx="3890809" cy="1200328"/>
          </a:xfrm>
          <a:prstGeom prst="rect">
            <a:avLst/>
          </a:prstGeom>
          <a:noFill/>
          <a:ln w="9525">
            <a:noFill/>
            <a:miter lim="800000"/>
            <a:headEnd/>
            <a:tailEnd/>
          </a:ln>
          <a:effectLst/>
        </p:spPr>
        <p:txBody>
          <a:bodyPr wrap="none">
            <a:prstTxWarp prst="textNoShape">
              <a:avLst/>
            </a:prstTxWarp>
            <a:spAutoFit/>
          </a:bodyPr>
          <a:lstStyle/>
          <a:p>
            <a:pPr marL="457200" indent="-457200" eaLnBrk="1" hangingPunct="1">
              <a:buFontTx/>
              <a:buAutoNum type="arabicPeriod"/>
            </a:pPr>
            <a:r>
              <a:rPr lang="it-IT" sz="2400" b="1" dirty="0">
                <a:solidFill>
                  <a:srgbClr val="000000"/>
                </a:solidFill>
              </a:rPr>
              <a:t>formazione del gruppo</a:t>
            </a:r>
            <a:r>
              <a:rPr lang="it-IT" sz="2400" dirty="0">
                <a:solidFill>
                  <a:srgbClr val="000000"/>
                </a:solidFill>
              </a:rPr>
              <a:t>,</a:t>
            </a:r>
          </a:p>
          <a:p>
            <a:pPr marL="457200" indent="-457200" eaLnBrk="1" hangingPunct="1">
              <a:buFontTx/>
              <a:buAutoNum type="arabicPeriod"/>
            </a:pPr>
            <a:r>
              <a:rPr lang="it-IT" sz="2400" b="1" dirty="0">
                <a:solidFill>
                  <a:srgbClr val="000000"/>
                </a:solidFill>
              </a:rPr>
              <a:t>competizione intergruppi</a:t>
            </a:r>
            <a:r>
              <a:rPr lang="it-IT" sz="2400" dirty="0">
                <a:solidFill>
                  <a:srgbClr val="000000"/>
                </a:solidFill>
              </a:rPr>
              <a:t>,</a:t>
            </a:r>
          </a:p>
          <a:p>
            <a:pPr marL="457200" indent="-457200" eaLnBrk="1" hangingPunct="1">
              <a:buFontTx/>
              <a:buAutoNum type="arabicPeriod"/>
            </a:pPr>
            <a:r>
              <a:rPr lang="it-IT" sz="2400" b="1" dirty="0">
                <a:solidFill>
                  <a:srgbClr val="000000"/>
                </a:solidFill>
              </a:rPr>
              <a:t>riduzione del conflitto</a:t>
            </a:r>
            <a:r>
              <a:rPr lang="it-IT" sz="2400" dirty="0">
                <a:solidFill>
                  <a:srgbClr val="000000"/>
                </a:solidFill>
              </a:rPr>
              <a:t>.</a:t>
            </a:r>
          </a:p>
        </p:txBody>
      </p:sp>
      <p:sp>
        <p:nvSpPr>
          <p:cNvPr id="96261" name="Text Box 5"/>
          <p:cNvSpPr txBox="1">
            <a:spLocks noChangeArrowheads="1"/>
          </p:cNvSpPr>
          <p:nvPr/>
        </p:nvSpPr>
        <p:spPr bwMode="auto">
          <a:xfrm>
            <a:off x="152400" y="5456238"/>
            <a:ext cx="8839200" cy="1200328"/>
          </a:xfrm>
          <a:prstGeom prst="rect">
            <a:avLst/>
          </a:prstGeom>
          <a:noFill/>
          <a:ln w="9525">
            <a:noFill/>
            <a:miter lim="800000"/>
            <a:headEnd/>
            <a:tailEnd/>
          </a:ln>
          <a:effectLst/>
        </p:spPr>
        <p:txBody>
          <a:bodyPr>
            <a:prstTxWarp prst="textNoShape">
              <a:avLst/>
            </a:prstTxWarp>
            <a:spAutoFit/>
          </a:bodyPr>
          <a:lstStyle/>
          <a:p>
            <a:pPr algn="just" eaLnBrk="1" hangingPunct="1"/>
            <a:r>
              <a:rPr lang="it-IT" sz="2400" dirty="0">
                <a:solidFill>
                  <a:srgbClr val="000000"/>
                </a:solidFill>
              </a:rPr>
              <a:t>Inoltre, nei primi due esperimenti, prima della fase di formazione del gruppo, vi erano la fase di </a:t>
            </a:r>
            <a:r>
              <a:rPr lang="it-IT" sz="2400" b="1" dirty="0">
                <a:solidFill>
                  <a:srgbClr val="000000"/>
                </a:solidFill>
              </a:rPr>
              <a:t>scelte spontanee di amicizia interpersonale</a:t>
            </a:r>
            <a:r>
              <a:rPr lang="it-IT" sz="2400" dirty="0">
                <a:solidFill>
                  <a:srgbClr val="000000"/>
                </a:solidFill>
              </a:rPr>
              <a:t>.</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7256AC90-ADE5-AF4F-A47A-C030C7ECB5EE}" type="slidenum">
              <a:rPr lang="it-IT" sz="2400">
                <a:solidFill>
                  <a:srgbClr val="000000"/>
                </a:solidFill>
              </a:rPr>
              <a:pPr/>
              <a:t>105</a:t>
            </a:fld>
            <a:endParaRPr lang="it-IT" sz="2400">
              <a:solidFill>
                <a:srgbClr val="000000"/>
              </a:solidFill>
            </a:endParaRPr>
          </a:p>
        </p:txBody>
      </p:sp>
      <p:sp>
        <p:nvSpPr>
          <p:cNvPr id="97282" name="Rectangle 2"/>
          <p:cNvSpPr>
            <a:spLocks noGrp="1" noChangeArrowheads="1"/>
          </p:cNvSpPr>
          <p:nvPr>
            <p:ph type="ctrTitle"/>
          </p:nvPr>
        </p:nvSpPr>
        <p:spPr>
          <a:xfrm>
            <a:off x="228600" y="152400"/>
            <a:ext cx="8686800" cy="381000"/>
          </a:xfrm>
        </p:spPr>
        <p:txBody>
          <a:bodyPr>
            <a:normAutofit fontScale="90000"/>
          </a:bodyPr>
          <a:lstStyle/>
          <a:p>
            <a:pPr algn="just"/>
            <a:r>
              <a:rPr lang="it-IT" sz="2400" b="1" dirty="0">
                <a:solidFill>
                  <a:srgbClr val="000000"/>
                </a:solidFill>
                <a:latin typeface="+mn-lt"/>
              </a:rPr>
              <a:t>Scelte spontanee di amicizia interpersonale</a:t>
            </a:r>
          </a:p>
        </p:txBody>
      </p:sp>
      <p:sp>
        <p:nvSpPr>
          <p:cNvPr id="97283" name="Rectangle 3"/>
          <p:cNvSpPr>
            <a:spLocks noGrp="1" noChangeArrowheads="1"/>
          </p:cNvSpPr>
          <p:nvPr>
            <p:ph type="subTitle" idx="1"/>
          </p:nvPr>
        </p:nvSpPr>
        <p:spPr>
          <a:xfrm>
            <a:off x="228600" y="609600"/>
            <a:ext cx="8686800" cy="6019800"/>
          </a:xfrm>
        </p:spPr>
        <p:txBody>
          <a:bodyPr>
            <a:normAutofit/>
          </a:bodyPr>
          <a:lstStyle/>
          <a:p>
            <a:pPr algn="just"/>
            <a:r>
              <a:rPr lang="it-IT" sz="2400">
                <a:solidFill>
                  <a:srgbClr val="000000"/>
                </a:solidFill>
              </a:rPr>
              <a:t>Questa fase è presente solo nei primi due esperimenti, ed ha la funzione di eliminare l’attrazione interpersonale come fattore esplicativo, serve, cioè per diminuire la possibilità che i risultati della ricerca dipendano dagli effetti dell’attrazione interpersonale. </a:t>
            </a:r>
          </a:p>
          <a:p>
            <a:pPr algn="just"/>
            <a:endParaRPr lang="it-IT" sz="2400">
              <a:solidFill>
                <a:srgbClr val="000000"/>
              </a:solidFill>
            </a:endParaRPr>
          </a:p>
          <a:p>
            <a:pPr algn="just"/>
            <a:r>
              <a:rPr lang="it-IT" sz="2400">
                <a:solidFill>
                  <a:srgbClr val="000000"/>
                </a:solidFill>
              </a:rPr>
              <a:t>Durante questa fase i ragazzi erano alloggiati insieme ed erano liberi di interagire e lavorare con chi preferivano. Una volta stabilizzate le relazioni, è stata fatta una valutazione dell’attrazione interpersonale.</a:t>
            </a:r>
          </a:p>
          <a:p>
            <a:pPr algn="just"/>
            <a:r>
              <a:rPr lang="it-IT" sz="2400">
                <a:solidFill>
                  <a:srgbClr val="000000"/>
                </a:solidFill>
              </a:rPr>
              <a:t>I ragazzi sono, quindi, stati divisi in due capanne e circa i due terzi dei migliori amici di ogni ragazzo è stato messo nell’altra capanna.</a:t>
            </a:r>
          </a:p>
          <a:p>
            <a:pPr algn="just"/>
            <a:r>
              <a:rPr lang="it-IT" sz="2400">
                <a:solidFill>
                  <a:srgbClr val="000000"/>
                </a:solidFill>
              </a:rPr>
              <a:t>Da questo punto in poi i ragazzi interagivano solo con i membri del proprio gruppo.</a:t>
            </a:r>
          </a:p>
          <a:p>
            <a:pPr algn="just"/>
            <a:endParaRPr lang="it-IT" sz="2400">
              <a:solidFill>
                <a:srgbClr val="000000"/>
              </a:solidFill>
            </a:endParaRPr>
          </a:p>
          <a:p>
            <a:pPr algn="just"/>
            <a:r>
              <a:rPr lang="it-IT" sz="2400">
                <a:solidFill>
                  <a:srgbClr val="000000"/>
                </a:solidFill>
              </a:rPr>
              <a:t>Il terzo esperimento iniziava con la fase di formazione del gruppo, i ragazzi, quindi, non si incontravano mai prima.</a:t>
            </a: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D991D7BA-818C-E74D-94BC-6BAB2C7532EE}" type="slidenum">
              <a:rPr lang="it-IT" sz="2400">
                <a:solidFill>
                  <a:srgbClr val="000000"/>
                </a:solidFill>
              </a:rPr>
              <a:pPr/>
              <a:t>106</a:t>
            </a:fld>
            <a:endParaRPr lang="it-IT" sz="2400">
              <a:solidFill>
                <a:srgbClr val="000000"/>
              </a:solidFill>
            </a:endParaRPr>
          </a:p>
        </p:txBody>
      </p:sp>
      <p:sp>
        <p:nvSpPr>
          <p:cNvPr id="98306" name="Rectangle 2"/>
          <p:cNvSpPr>
            <a:spLocks noGrp="1" noChangeArrowheads="1"/>
          </p:cNvSpPr>
          <p:nvPr>
            <p:ph type="ctrTitle"/>
          </p:nvPr>
        </p:nvSpPr>
        <p:spPr>
          <a:xfrm>
            <a:off x="228600" y="152400"/>
            <a:ext cx="8686800" cy="381000"/>
          </a:xfrm>
        </p:spPr>
        <p:txBody>
          <a:bodyPr>
            <a:normAutofit fontScale="90000"/>
          </a:bodyPr>
          <a:lstStyle/>
          <a:p>
            <a:pPr algn="just"/>
            <a:r>
              <a:rPr lang="it-IT" sz="2400" b="1">
                <a:solidFill>
                  <a:srgbClr val="000000"/>
                </a:solidFill>
                <a:latin typeface="+mn-lt"/>
              </a:rPr>
              <a:t>Formazione del gruppo</a:t>
            </a:r>
          </a:p>
        </p:txBody>
      </p:sp>
      <p:sp>
        <p:nvSpPr>
          <p:cNvPr id="98307" name="Rectangle 3"/>
          <p:cNvSpPr>
            <a:spLocks noGrp="1" noChangeArrowheads="1"/>
          </p:cNvSpPr>
          <p:nvPr>
            <p:ph type="subTitle" idx="1"/>
          </p:nvPr>
        </p:nvSpPr>
        <p:spPr>
          <a:xfrm>
            <a:off x="228600" y="533400"/>
            <a:ext cx="8686800" cy="6096000"/>
          </a:xfrm>
          <a:noFill/>
          <a:ln/>
        </p:spPr>
        <p:txBody>
          <a:bodyPr>
            <a:normAutofit/>
          </a:bodyPr>
          <a:lstStyle/>
          <a:p>
            <a:pPr algn="just"/>
            <a:r>
              <a:rPr lang="it-IT" sz="2400">
                <a:solidFill>
                  <a:srgbClr val="000000"/>
                </a:solidFill>
              </a:rPr>
              <a:t>Lo scopo principale di questa fase era assegnare un certo numero di compiti al gruppo (ad es., cucinare, campeggiare), che comprendevano un lavoro di squadra da parte dei ragazzi di ciascun gruppo, senza avere a che fare con l’altro gruppo.</a:t>
            </a:r>
          </a:p>
          <a:p>
            <a:pPr algn="just"/>
            <a:endParaRPr lang="it-IT" sz="2400">
              <a:solidFill>
                <a:srgbClr val="000000"/>
              </a:solidFill>
            </a:endParaRPr>
          </a:p>
          <a:p>
            <a:pPr algn="just"/>
            <a:r>
              <a:rPr lang="it-IT" sz="2400">
                <a:solidFill>
                  <a:srgbClr val="000000"/>
                </a:solidFill>
              </a:rPr>
              <a:t>Nei primi due esperimenti, già in questa fase vi furono alcuni confronti spontanei tra i gruppi, in cui si favoriva il proprio gruppo.</a:t>
            </a:r>
          </a:p>
          <a:p>
            <a:pPr algn="just"/>
            <a:r>
              <a:rPr lang="it-IT" sz="2400">
                <a:solidFill>
                  <a:srgbClr val="000000"/>
                </a:solidFill>
              </a:rPr>
              <a:t>Il </a:t>
            </a:r>
            <a:r>
              <a:rPr lang="it-IT" sz="2400" b="1">
                <a:solidFill>
                  <a:srgbClr val="000000"/>
                </a:solidFill>
              </a:rPr>
              <a:t>favoritismo per il proprio gruppo</a:t>
            </a:r>
            <a:r>
              <a:rPr lang="it-IT" sz="2400">
                <a:solidFill>
                  <a:srgbClr val="000000"/>
                </a:solidFill>
              </a:rPr>
              <a:t> si verificava prima dell’inizio della fase di conflitto.</a:t>
            </a:r>
          </a:p>
          <a:p>
            <a:pPr algn="just"/>
            <a:endParaRPr lang="it-IT" sz="2400">
              <a:solidFill>
                <a:srgbClr val="000000"/>
              </a:solidFill>
            </a:endParaRPr>
          </a:p>
          <a:p>
            <a:pPr algn="just"/>
            <a:r>
              <a:rPr lang="it-IT" sz="2400">
                <a:solidFill>
                  <a:srgbClr val="000000"/>
                </a:solidFill>
              </a:rPr>
              <a:t>Nel terzo esperimento, invece, i ragazzi non erano a conoscenza della presenza dell’altro gruppo, ma appena seppero della sua presenza decisero spontaneamente di sfidarlo in una competizione sportiva. La semplice presenza dell’altro gruppo suscitava sentimenti competitivi.</a:t>
            </a:r>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712CD53A-A69D-3444-BC35-15B758371AED}" type="slidenum">
              <a:rPr lang="it-IT" sz="2400">
                <a:solidFill>
                  <a:srgbClr val="000000"/>
                </a:solidFill>
              </a:rPr>
              <a:pPr/>
              <a:t>107</a:t>
            </a:fld>
            <a:endParaRPr lang="it-IT" sz="2400">
              <a:solidFill>
                <a:srgbClr val="000000"/>
              </a:solidFill>
            </a:endParaRPr>
          </a:p>
        </p:txBody>
      </p:sp>
      <p:sp>
        <p:nvSpPr>
          <p:cNvPr id="99330" name="Rectangle 2"/>
          <p:cNvSpPr>
            <a:spLocks noGrp="1" noChangeArrowheads="1"/>
          </p:cNvSpPr>
          <p:nvPr>
            <p:ph type="ctrTitle"/>
          </p:nvPr>
        </p:nvSpPr>
        <p:spPr>
          <a:xfrm>
            <a:off x="228600" y="152400"/>
            <a:ext cx="8686800" cy="381000"/>
          </a:xfrm>
        </p:spPr>
        <p:txBody>
          <a:bodyPr>
            <a:normAutofit fontScale="90000"/>
          </a:bodyPr>
          <a:lstStyle/>
          <a:p>
            <a:pPr algn="just"/>
            <a:r>
              <a:rPr lang="it-IT" sz="2400" b="1">
                <a:solidFill>
                  <a:srgbClr val="000000"/>
                </a:solidFill>
                <a:latin typeface="+mn-lt"/>
              </a:rPr>
              <a:t>Competizione intergruppi</a:t>
            </a:r>
          </a:p>
        </p:txBody>
      </p:sp>
      <p:sp>
        <p:nvSpPr>
          <p:cNvPr id="99331" name="Rectangle 3"/>
          <p:cNvSpPr>
            <a:spLocks noGrp="1" noChangeArrowheads="1"/>
          </p:cNvSpPr>
          <p:nvPr>
            <p:ph type="subTitle" idx="1"/>
          </p:nvPr>
        </p:nvSpPr>
        <p:spPr>
          <a:xfrm>
            <a:off x="228600" y="838200"/>
            <a:ext cx="8686800" cy="4114800"/>
          </a:xfrm>
        </p:spPr>
        <p:txBody>
          <a:bodyPr>
            <a:normAutofit/>
          </a:bodyPr>
          <a:lstStyle/>
          <a:p>
            <a:pPr algn="just"/>
            <a:r>
              <a:rPr lang="it-IT" sz="2400" dirty="0">
                <a:solidFill>
                  <a:srgbClr val="000000"/>
                </a:solidFill>
              </a:rPr>
              <a:t>In questa fase i due gruppi prendevano parte ad una serie di competizioni, in ognuna delle quali il gruppo vincente riceveva un premio, mentre il gruppo che perdeva non riceveva nulla.</a:t>
            </a:r>
          </a:p>
          <a:p>
            <a:pPr algn="just"/>
            <a:endParaRPr lang="it-IT" sz="2400" dirty="0">
              <a:solidFill>
                <a:srgbClr val="000000"/>
              </a:solidFill>
            </a:endParaRPr>
          </a:p>
          <a:p>
            <a:pPr algn="just"/>
            <a:r>
              <a:rPr lang="it-IT" sz="2400" dirty="0">
                <a:solidFill>
                  <a:srgbClr val="000000"/>
                </a:solidFill>
              </a:rPr>
              <a:t>In questo modo si creava un oggettivo conflitto di interessi tra i due gruppi. </a:t>
            </a:r>
          </a:p>
          <a:p>
            <a:pPr algn="just"/>
            <a:r>
              <a:rPr lang="it-IT" sz="2400" dirty="0">
                <a:solidFill>
                  <a:srgbClr val="000000"/>
                </a:solidFill>
              </a:rPr>
              <a:t>I due gruppi si trovavano in una situazione di interdipendenza negativa, una situazione, cioè, in cui ogni gruppo guadagna quello che perde </a:t>
            </a:r>
            <a:r>
              <a:rPr lang="it-IT" sz="2400" dirty="0" smtClean="0">
                <a:solidFill>
                  <a:srgbClr val="000000"/>
                </a:solidFill>
              </a:rPr>
              <a:t>l’altro </a:t>
            </a:r>
            <a:r>
              <a:rPr lang="it-IT" sz="2400" dirty="0">
                <a:solidFill>
                  <a:srgbClr val="000000"/>
                </a:solidFill>
              </a:rPr>
              <a:t>gruppo.</a:t>
            </a:r>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fld id="{BBA6C55D-10C4-1A49-A3E0-8C83ADD81D6E}" type="slidenum">
              <a:rPr lang="it-IT"/>
              <a:pPr/>
              <a:t>108</a:t>
            </a:fld>
            <a:endParaRPr lang="it-IT"/>
          </a:p>
        </p:txBody>
      </p:sp>
      <p:sp>
        <p:nvSpPr>
          <p:cNvPr id="100354" name="Rectangle 2"/>
          <p:cNvSpPr>
            <a:spLocks noGrp="1" noChangeArrowheads="1"/>
          </p:cNvSpPr>
          <p:nvPr>
            <p:ph type="subTitle" idx="1"/>
          </p:nvPr>
        </p:nvSpPr>
        <p:spPr>
          <a:xfrm>
            <a:off x="228600" y="838200"/>
            <a:ext cx="8686800" cy="4495800"/>
          </a:xfrm>
        </p:spPr>
        <p:txBody>
          <a:bodyPr>
            <a:normAutofit/>
          </a:bodyPr>
          <a:lstStyle/>
          <a:p>
            <a:pPr marL="384175" indent="-384175" algn="just"/>
            <a:r>
              <a:rPr lang="it-IT" sz="2400" dirty="0">
                <a:solidFill>
                  <a:srgbClr val="000000"/>
                </a:solidFill>
              </a:rPr>
              <a:t>In questa fase </a:t>
            </a:r>
            <a:r>
              <a:rPr lang="it-IT" sz="2400" dirty="0" err="1">
                <a:solidFill>
                  <a:srgbClr val="000000"/>
                </a:solidFill>
              </a:rPr>
              <a:t>Sherif</a:t>
            </a:r>
            <a:r>
              <a:rPr lang="it-IT" sz="2400" dirty="0">
                <a:solidFill>
                  <a:srgbClr val="000000"/>
                </a:solidFill>
              </a:rPr>
              <a:t> notò che:</a:t>
            </a:r>
          </a:p>
          <a:p>
            <a:pPr marL="384175" indent="-384175" algn="just">
              <a:buFontTx/>
              <a:buChar char="•"/>
            </a:pPr>
            <a:r>
              <a:rPr lang="it-IT" sz="2400" dirty="0">
                <a:solidFill>
                  <a:srgbClr val="000000"/>
                </a:solidFill>
              </a:rPr>
              <a:t>la presenza dell’</a:t>
            </a:r>
            <a:r>
              <a:rPr lang="it-IT" sz="2400" dirty="0" err="1">
                <a:solidFill>
                  <a:srgbClr val="000000"/>
                </a:solidFill>
              </a:rPr>
              <a:t>outgroup</a:t>
            </a:r>
            <a:r>
              <a:rPr lang="it-IT" sz="2400" dirty="0">
                <a:solidFill>
                  <a:srgbClr val="000000"/>
                </a:solidFill>
              </a:rPr>
              <a:t> aveva aumentato la </a:t>
            </a:r>
            <a:r>
              <a:rPr lang="it-IT" sz="2400" b="1" dirty="0">
                <a:solidFill>
                  <a:srgbClr val="000000"/>
                </a:solidFill>
              </a:rPr>
              <a:t>solidarietà</a:t>
            </a:r>
            <a:r>
              <a:rPr lang="it-IT" sz="2400" dirty="0">
                <a:solidFill>
                  <a:srgbClr val="000000"/>
                </a:solidFill>
              </a:rPr>
              <a:t> all’interno dell’</a:t>
            </a:r>
            <a:r>
              <a:rPr lang="it-IT" sz="2400" dirty="0" err="1">
                <a:solidFill>
                  <a:srgbClr val="000000"/>
                </a:solidFill>
              </a:rPr>
              <a:t>ingroup</a:t>
            </a:r>
            <a:r>
              <a:rPr lang="it-IT" sz="2400" dirty="0">
                <a:solidFill>
                  <a:srgbClr val="000000"/>
                </a:solidFill>
              </a:rPr>
              <a:t>,</a:t>
            </a:r>
          </a:p>
          <a:p>
            <a:pPr marL="384175" indent="-384175" algn="just">
              <a:buFontTx/>
              <a:buChar char="•"/>
            </a:pPr>
            <a:r>
              <a:rPr lang="it-IT" sz="2400" dirty="0">
                <a:solidFill>
                  <a:srgbClr val="000000"/>
                </a:solidFill>
              </a:rPr>
              <a:t>gli </a:t>
            </a:r>
            <a:r>
              <a:rPr lang="it-IT" sz="2400" b="1" dirty="0">
                <a:solidFill>
                  <a:srgbClr val="000000"/>
                </a:solidFill>
              </a:rPr>
              <a:t>atteggiamenti</a:t>
            </a:r>
            <a:r>
              <a:rPr lang="it-IT" sz="2400" dirty="0">
                <a:solidFill>
                  <a:srgbClr val="000000"/>
                </a:solidFill>
              </a:rPr>
              <a:t> nei confronti dell’</a:t>
            </a:r>
            <a:r>
              <a:rPr lang="it-IT" sz="2400" dirty="0" err="1">
                <a:solidFill>
                  <a:srgbClr val="000000"/>
                </a:solidFill>
              </a:rPr>
              <a:t>outgroup</a:t>
            </a:r>
            <a:r>
              <a:rPr lang="it-IT" sz="2400" dirty="0">
                <a:solidFill>
                  <a:srgbClr val="000000"/>
                </a:solidFill>
              </a:rPr>
              <a:t> erano diventati negativi, mentre quelli nei confronti dell’</a:t>
            </a:r>
            <a:r>
              <a:rPr lang="it-IT" sz="2400" dirty="0" err="1">
                <a:solidFill>
                  <a:srgbClr val="000000"/>
                </a:solidFill>
              </a:rPr>
              <a:t>ingroup</a:t>
            </a:r>
            <a:r>
              <a:rPr lang="it-IT" sz="2400" dirty="0">
                <a:solidFill>
                  <a:srgbClr val="000000"/>
                </a:solidFill>
              </a:rPr>
              <a:t> erano diventati più positivi,</a:t>
            </a:r>
          </a:p>
          <a:p>
            <a:pPr marL="384175" indent="-384175" algn="just">
              <a:buFontTx/>
              <a:buChar char="•"/>
            </a:pPr>
            <a:r>
              <a:rPr lang="it-IT" sz="2400" dirty="0">
                <a:solidFill>
                  <a:srgbClr val="000000"/>
                </a:solidFill>
              </a:rPr>
              <a:t>il </a:t>
            </a:r>
            <a:r>
              <a:rPr lang="it-IT" sz="2400" b="1" dirty="0">
                <a:solidFill>
                  <a:srgbClr val="000000"/>
                </a:solidFill>
              </a:rPr>
              <a:t>leader</a:t>
            </a:r>
            <a:r>
              <a:rPr lang="it-IT" sz="2400" dirty="0">
                <a:solidFill>
                  <a:srgbClr val="000000"/>
                </a:solidFill>
              </a:rPr>
              <a:t> all’interno dei gruppi era cambiato, nel senso che diventavano leader i bambini più bellicosi e aggressivi,</a:t>
            </a:r>
          </a:p>
          <a:p>
            <a:pPr marL="384175" indent="-384175" algn="just">
              <a:buFontTx/>
              <a:buChar char="•"/>
            </a:pPr>
            <a:r>
              <a:rPr lang="it-IT" sz="2400" dirty="0">
                <a:solidFill>
                  <a:srgbClr val="000000"/>
                </a:solidFill>
              </a:rPr>
              <a:t>gli eventi erano sistematicamente percepiti in maniera da </a:t>
            </a:r>
            <a:r>
              <a:rPr lang="it-IT" sz="2400" b="1" dirty="0">
                <a:solidFill>
                  <a:srgbClr val="000000"/>
                </a:solidFill>
              </a:rPr>
              <a:t>favorire l’</a:t>
            </a:r>
            <a:r>
              <a:rPr lang="it-IT" sz="2400" b="1" dirty="0" err="1">
                <a:solidFill>
                  <a:srgbClr val="000000"/>
                </a:solidFill>
              </a:rPr>
              <a:t>ingroup</a:t>
            </a:r>
            <a:r>
              <a:rPr lang="it-IT" sz="2400" dirty="0">
                <a:solidFill>
                  <a:srgbClr val="000000"/>
                </a:solidFill>
              </a:rPr>
              <a:t>.  </a:t>
            </a:r>
          </a:p>
        </p:txBody>
      </p:sp>
    </p:spTree>
  </p:cSld>
  <p:clrMapOvr>
    <a:masterClrMapping/>
  </p:clrMapOvr>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fld id="{35BD83CF-5EF5-5E46-BF51-575C53EBDFD4}" type="slidenum">
              <a:rPr lang="it-IT"/>
              <a:pPr/>
              <a:t>109</a:t>
            </a:fld>
            <a:endParaRPr lang="it-IT"/>
          </a:p>
        </p:txBody>
      </p:sp>
      <p:sp>
        <p:nvSpPr>
          <p:cNvPr id="101378" name="Rectangle 2"/>
          <p:cNvSpPr>
            <a:spLocks noGrp="1" noChangeArrowheads="1"/>
          </p:cNvSpPr>
          <p:nvPr>
            <p:ph type="subTitle" idx="1"/>
          </p:nvPr>
        </p:nvSpPr>
        <p:spPr>
          <a:xfrm>
            <a:off x="228600" y="381000"/>
            <a:ext cx="8686800" cy="4648200"/>
          </a:xfrm>
        </p:spPr>
        <p:txBody>
          <a:bodyPr>
            <a:normAutofit/>
          </a:bodyPr>
          <a:lstStyle/>
          <a:p>
            <a:pPr algn="just"/>
            <a:r>
              <a:rPr lang="it-IT" sz="2400" dirty="0">
                <a:solidFill>
                  <a:srgbClr val="000000"/>
                </a:solidFill>
              </a:rPr>
              <a:t>Le percezioni distorte a favore dell’</a:t>
            </a:r>
            <a:r>
              <a:rPr lang="it-IT" sz="2400" dirty="0" err="1">
                <a:solidFill>
                  <a:srgbClr val="000000"/>
                </a:solidFill>
              </a:rPr>
              <a:t>ingroup</a:t>
            </a:r>
            <a:r>
              <a:rPr lang="it-IT" sz="2400" dirty="0">
                <a:solidFill>
                  <a:srgbClr val="000000"/>
                </a:solidFill>
              </a:rPr>
              <a:t> sono dimostrate dal gioco del “lancio dei fagioli”.  </a:t>
            </a:r>
          </a:p>
          <a:p>
            <a:pPr algn="just"/>
            <a:endParaRPr lang="it-IT" sz="2400" dirty="0">
              <a:solidFill>
                <a:srgbClr val="000000"/>
              </a:solidFill>
            </a:endParaRPr>
          </a:p>
          <a:p>
            <a:pPr algn="just"/>
            <a:r>
              <a:rPr lang="it-IT" sz="2400" dirty="0">
                <a:solidFill>
                  <a:srgbClr val="000000"/>
                </a:solidFill>
              </a:rPr>
              <a:t>L’obiettivo di questo gioco era raccogliere, nel tempo stabilito, il maggior numero possibile di fagioli sparsi per terra. </a:t>
            </a:r>
          </a:p>
          <a:p>
            <a:pPr algn="just"/>
            <a:endParaRPr lang="it-IT" sz="2400" dirty="0">
              <a:solidFill>
                <a:srgbClr val="000000"/>
              </a:solidFill>
            </a:endParaRPr>
          </a:p>
          <a:p>
            <a:pPr algn="just"/>
            <a:r>
              <a:rPr lang="it-IT" sz="2400" dirty="0">
                <a:solidFill>
                  <a:srgbClr val="000000"/>
                </a:solidFill>
              </a:rPr>
              <a:t>I ragazzi lavoravano individualmente raccogliendo i fagioli in una sacca dall’apertura molto stretta, in modo che non si potesse vedere quanti fagioli vi fossero. </a:t>
            </a:r>
          </a:p>
          <a:p>
            <a:pPr algn="just"/>
            <a:endParaRPr lang="it-IT" sz="2400"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contenuto 2"/>
          <p:cNvSpPr txBox="1">
            <a:spLocks/>
          </p:cNvSpPr>
          <p:nvPr/>
        </p:nvSpPr>
        <p:spPr>
          <a:xfrm>
            <a:off x="463056" y="354119"/>
            <a:ext cx="8229600" cy="3074881"/>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it-IT" sz="2800" b="0" i="0" u="none" strike="noStrike" kern="1200" cap="none" spc="0" normalizeH="0" baseline="0" noProof="0" dirty="0" smtClean="0">
                <a:ln>
                  <a:noFill/>
                </a:ln>
                <a:solidFill>
                  <a:schemeClr val="tx1"/>
                </a:solidFill>
                <a:effectLst/>
                <a:uLnTx/>
                <a:uFillTx/>
                <a:latin typeface="+mn-lt"/>
                <a:ea typeface="+mn-ea"/>
                <a:cs typeface="+mn-cs"/>
              </a:rPr>
              <a:t>Evidenze empiriche contrarie</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lang="it-IT" sz="2800" dirty="0" err="1" smtClean="0"/>
              <a:t>Zimbardo</a:t>
            </a:r>
            <a:r>
              <a:rPr lang="it-IT" sz="2800" dirty="0" smtClean="0"/>
              <a:t>: i soldati </a:t>
            </a:r>
            <a:r>
              <a:rPr lang="it-IT" sz="2800" dirty="0" err="1" smtClean="0"/>
              <a:t>deindividuati</a:t>
            </a:r>
            <a:r>
              <a:rPr lang="it-IT" sz="2800" dirty="0" smtClean="0"/>
              <a:t> (camice bianco con cappuccio) somministravano meno scosse rispetto ai partecipanti che conservavano la propria identità (targa con nome). </a:t>
            </a:r>
            <a:endParaRPr kumimoji="0" lang="it-IT" sz="2800" b="0" i="0" u="none" strike="noStrike" kern="1200" cap="none" spc="0" normalizeH="0" noProof="0" dirty="0" smtClean="0">
              <a:ln>
                <a:noFill/>
              </a:ln>
              <a:solidFill>
                <a:schemeClr val="tx1"/>
              </a:solidFill>
              <a:effectLst/>
              <a:uLnTx/>
              <a:uFillTx/>
              <a:latin typeface="+mn-lt"/>
              <a:ea typeface="+mn-ea"/>
              <a:cs typeface="+mn-cs"/>
            </a:endParaRP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kumimoji="0" lang="it-IT" sz="2800" b="0" i="0" u="none" strike="noStrike" kern="1200" cap="none" spc="0" normalizeH="0" baseline="0" noProof="0" dirty="0" err="1" smtClean="0">
                <a:ln>
                  <a:noFill/>
                </a:ln>
                <a:solidFill>
                  <a:schemeClr val="tx1"/>
                </a:solidFill>
                <a:effectLst/>
                <a:uLnTx/>
                <a:uFillTx/>
                <a:latin typeface="+mn-lt"/>
                <a:ea typeface="+mn-ea"/>
                <a:cs typeface="+mn-cs"/>
              </a:rPr>
              <a:t>Jhonson</a:t>
            </a:r>
            <a:r>
              <a:rPr kumimoji="0" lang="it-IT" sz="2800" b="0" i="0" u="none" strike="noStrike" kern="1200" cap="none" spc="0" normalizeH="0" noProof="0" dirty="0" smtClean="0">
                <a:ln>
                  <a:noFill/>
                </a:ln>
                <a:solidFill>
                  <a:schemeClr val="tx1"/>
                </a:solidFill>
                <a:effectLst/>
                <a:uLnTx/>
                <a:uFillTx/>
                <a:latin typeface="+mn-lt"/>
                <a:ea typeface="+mn-ea"/>
                <a:cs typeface="+mn-cs"/>
              </a:rPr>
              <a:t> e Downing: </a:t>
            </a: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3" name="Grafico 2"/>
          <p:cNvGraphicFramePr/>
          <p:nvPr/>
        </p:nvGraphicFramePr>
        <p:xfrm>
          <a:off x="1524000" y="3190848"/>
          <a:ext cx="6096000" cy="3190848"/>
        </p:xfrm>
        <a:graphic>
          <a:graphicData uri="http://schemas.openxmlformats.org/drawingml/2006/chart">
            <c:chart xmlns:c="http://schemas.openxmlformats.org/drawingml/2006/chart" xmlns:r="http://schemas.openxmlformats.org/officeDocument/2006/relationships" r:id="rId2"/>
          </a:graphicData>
        </a:graphic>
      </p:graphicFrame>
      <p:sp>
        <p:nvSpPr>
          <p:cNvPr id="5" name="CasellaDiTesto 4"/>
          <p:cNvSpPr txBox="1"/>
          <p:nvPr/>
        </p:nvSpPr>
        <p:spPr>
          <a:xfrm>
            <a:off x="1282151" y="3275368"/>
            <a:ext cx="461665" cy="3021808"/>
          </a:xfrm>
          <a:prstGeom prst="rect">
            <a:avLst/>
          </a:prstGeom>
          <a:noFill/>
        </p:spPr>
        <p:txBody>
          <a:bodyPr vert="vert270" wrap="none" rtlCol="0">
            <a:spAutoFit/>
          </a:bodyPr>
          <a:lstStyle/>
          <a:p>
            <a:r>
              <a:rPr lang="it-IT" dirty="0" smtClean="0"/>
              <a:t>Intensità delle scosse elettriche</a:t>
            </a:r>
            <a:endParaRPr lang="it-IT" dirty="0"/>
          </a:p>
        </p:txBody>
      </p:sp>
      <p:sp>
        <p:nvSpPr>
          <p:cNvPr id="6" name="Segnaposto numero diapositiva 5"/>
          <p:cNvSpPr>
            <a:spLocks noGrp="1"/>
          </p:cNvSpPr>
          <p:nvPr>
            <p:ph type="sldNum" sz="quarter" idx="12"/>
          </p:nvPr>
        </p:nvSpPr>
        <p:spPr/>
        <p:txBody>
          <a:bodyPr/>
          <a:lstStyle/>
          <a:p>
            <a:fld id="{56D30F9B-B80C-7845-98C8-BFF4F9F68C62}" type="slidenum">
              <a:rPr lang="it-IT" smtClean="0"/>
              <a:pPr/>
              <a:t>11</a:t>
            </a:fld>
            <a:endParaRPr lang="it-IT"/>
          </a:p>
        </p:txBody>
      </p:sp>
    </p:spTree>
  </p:cSld>
  <p:clrMapOvr>
    <a:masterClrMapping/>
  </p:clrMapOvr>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fld id="{F493CAF0-EF18-F449-B2D1-F224BB2CAC3C}" type="slidenum">
              <a:rPr lang="it-IT"/>
              <a:pPr/>
              <a:t>110</a:t>
            </a:fld>
            <a:endParaRPr lang="it-IT"/>
          </a:p>
        </p:txBody>
      </p:sp>
      <p:sp>
        <p:nvSpPr>
          <p:cNvPr id="102402" name="Rectangle 2"/>
          <p:cNvSpPr>
            <a:spLocks noGrp="1" noChangeArrowheads="1"/>
          </p:cNvSpPr>
          <p:nvPr>
            <p:ph type="subTitle" idx="1"/>
          </p:nvPr>
        </p:nvSpPr>
        <p:spPr>
          <a:xfrm>
            <a:off x="228600" y="457200"/>
            <a:ext cx="8686800" cy="6096000"/>
          </a:xfrm>
        </p:spPr>
        <p:txBody>
          <a:bodyPr>
            <a:normAutofit/>
          </a:bodyPr>
          <a:lstStyle/>
          <a:p>
            <a:pPr algn="just"/>
            <a:r>
              <a:rPr lang="it-IT" sz="2400" dirty="0">
                <a:solidFill>
                  <a:srgbClr val="000000"/>
                </a:solidFill>
              </a:rPr>
              <a:t>Successivamente venne loro affidato il compito di valutare il numero di fagioli di ogni sacca.</a:t>
            </a:r>
          </a:p>
          <a:p>
            <a:pPr algn="just"/>
            <a:endParaRPr lang="it-IT" sz="2400" dirty="0">
              <a:solidFill>
                <a:srgbClr val="000000"/>
              </a:solidFill>
            </a:endParaRPr>
          </a:p>
          <a:p>
            <a:pPr algn="just"/>
            <a:r>
              <a:rPr lang="it-IT" sz="2400" dirty="0">
                <a:solidFill>
                  <a:srgbClr val="000000"/>
                </a:solidFill>
              </a:rPr>
              <a:t>Il contenuto di ogni sacca venne brevemente mostrato ai ragazzi e ogni mucchio di fagioli raccolto da ciascun ragazzo venne identificato solo in base al gruppo di appartenenza di chi l’aveva raccolto.</a:t>
            </a:r>
          </a:p>
          <a:p>
            <a:pPr algn="just"/>
            <a:r>
              <a:rPr lang="it-IT" sz="2400" dirty="0">
                <a:solidFill>
                  <a:srgbClr val="000000"/>
                </a:solidFill>
              </a:rPr>
              <a:t>In realtà ogni volta fu mostrato lo stesso mucchio contenete 35 fagioli.</a:t>
            </a:r>
          </a:p>
          <a:p>
            <a:pPr algn="just"/>
            <a:endParaRPr lang="it-IT" sz="2400" dirty="0">
              <a:solidFill>
                <a:srgbClr val="000000"/>
              </a:solidFill>
            </a:endParaRPr>
          </a:p>
          <a:p>
            <a:pPr algn="just"/>
            <a:r>
              <a:rPr lang="it-IT" sz="2400" dirty="0">
                <a:solidFill>
                  <a:srgbClr val="000000"/>
                </a:solidFill>
              </a:rPr>
              <a:t>Ogni ragazzo scrisse la propria stima del numero di fagioli.</a:t>
            </a:r>
          </a:p>
          <a:p>
            <a:pPr algn="just"/>
            <a:endParaRPr lang="it-IT" sz="2400" dirty="0">
              <a:solidFill>
                <a:srgbClr val="000000"/>
              </a:solidFill>
            </a:endParaRPr>
          </a:p>
          <a:p>
            <a:pPr algn="just"/>
            <a:r>
              <a:rPr lang="it-IT" sz="2400" dirty="0">
                <a:solidFill>
                  <a:srgbClr val="000000"/>
                </a:solidFill>
              </a:rPr>
              <a:t>I risultati mostrano una consistente tendenza a sovrastimare il numero di fagioli, quando si diceva che erano stati raccolti dall’</a:t>
            </a:r>
            <a:r>
              <a:rPr lang="it-IT" sz="2400" dirty="0" err="1">
                <a:solidFill>
                  <a:srgbClr val="000000"/>
                </a:solidFill>
              </a:rPr>
              <a:t>ingroup</a:t>
            </a:r>
            <a:r>
              <a:rPr lang="it-IT" sz="2400" dirty="0">
                <a:solidFill>
                  <a:srgbClr val="000000"/>
                </a:solidFill>
              </a:rPr>
              <a:t>, e a sottostimarlo quando si diceva che erano stati raccolti dall’</a:t>
            </a:r>
            <a:r>
              <a:rPr lang="it-IT" sz="2400" dirty="0" err="1">
                <a:solidFill>
                  <a:srgbClr val="000000"/>
                </a:solidFill>
              </a:rPr>
              <a:t>outgroup</a:t>
            </a:r>
            <a:r>
              <a:rPr lang="it-IT" sz="2400" dirty="0">
                <a:solidFill>
                  <a:srgbClr val="000000"/>
                </a:solidFill>
              </a:rPr>
              <a:t>. </a:t>
            </a:r>
          </a:p>
        </p:txBody>
      </p:sp>
    </p:spTree>
  </p:cSld>
  <p:clrMapOvr>
    <a:masterClrMapping/>
  </p:clrMapOvr>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25D0EC83-8CA7-0949-B8AD-7CFE309EFBB2}" type="slidenum">
              <a:rPr lang="it-IT" sz="2200">
                <a:solidFill>
                  <a:srgbClr val="000000"/>
                </a:solidFill>
              </a:rPr>
              <a:pPr/>
              <a:t>111</a:t>
            </a:fld>
            <a:endParaRPr lang="it-IT" sz="2200">
              <a:solidFill>
                <a:srgbClr val="000000"/>
              </a:solidFill>
            </a:endParaRPr>
          </a:p>
        </p:txBody>
      </p:sp>
      <p:sp>
        <p:nvSpPr>
          <p:cNvPr id="103426" name="Rectangle 2"/>
          <p:cNvSpPr>
            <a:spLocks noGrp="1" noChangeArrowheads="1"/>
          </p:cNvSpPr>
          <p:nvPr>
            <p:ph type="ctrTitle"/>
          </p:nvPr>
        </p:nvSpPr>
        <p:spPr>
          <a:xfrm>
            <a:off x="228600" y="152400"/>
            <a:ext cx="8686800" cy="381000"/>
          </a:xfrm>
        </p:spPr>
        <p:txBody>
          <a:bodyPr>
            <a:noAutofit/>
          </a:bodyPr>
          <a:lstStyle/>
          <a:p>
            <a:pPr algn="just"/>
            <a:r>
              <a:rPr lang="it-IT" sz="2400" b="1" dirty="0">
                <a:solidFill>
                  <a:srgbClr val="000000"/>
                </a:solidFill>
                <a:latin typeface="+mn-lt"/>
              </a:rPr>
              <a:t>Riduzione del conflitto</a:t>
            </a:r>
          </a:p>
        </p:txBody>
      </p:sp>
      <p:sp>
        <p:nvSpPr>
          <p:cNvPr id="103427" name="Rectangle 3"/>
          <p:cNvSpPr>
            <a:spLocks noGrp="1" noChangeArrowheads="1"/>
          </p:cNvSpPr>
          <p:nvPr>
            <p:ph type="subTitle" idx="1"/>
          </p:nvPr>
        </p:nvSpPr>
        <p:spPr>
          <a:xfrm>
            <a:off x="228600" y="559792"/>
            <a:ext cx="8686800" cy="6096000"/>
          </a:xfrm>
        </p:spPr>
        <p:txBody>
          <a:bodyPr>
            <a:noAutofit/>
          </a:bodyPr>
          <a:lstStyle/>
          <a:p>
            <a:pPr algn="just"/>
            <a:r>
              <a:rPr lang="it-IT" sz="2200" dirty="0">
                <a:solidFill>
                  <a:srgbClr val="000000"/>
                </a:solidFill>
              </a:rPr>
              <a:t>L’obiettivo di questa fase era introdurre degli scopi </a:t>
            </a:r>
            <a:r>
              <a:rPr lang="it-IT" sz="2200" dirty="0" err="1">
                <a:solidFill>
                  <a:srgbClr val="000000"/>
                </a:solidFill>
              </a:rPr>
              <a:t>sovraordinati</a:t>
            </a:r>
            <a:r>
              <a:rPr lang="it-IT" sz="2200" dirty="0">
                <a:solidFill>
                  <a:srgbClr val="000000"/>
                </a:solidFill>
              </a:rPr>
              <a:t> per trasformare le relazioni ostili in relazioni cooperative.</a:t>
            </a:r>
          </a:p>
          <a:p>
            <a:pPr algn="just"/>
            <a:r>
              <a:rPr lang="it-IT" sz="2200" dirty="0">
                <a:solidFill>
                  <a:srgbClr val="000000"/>
                </a:solidFill>
              </a:rPr>
              <a:t>Uno scopo sovraordinato è uno scopo che ha un forte richiamo per ogni gruppo, ma che nessun gruppo può raggiungere senza la partecipazione dell’altro. </a:t>
            </a:r>
          </a:p>
          <a:p>
            <a:pPr algn="just"/>
            <a:endParaRPr lang="it-IT" sz="2200" dirty="0">
              <a:solidFill>
                <a:srgbClr val="000000"/>
              </a:solidFill>
            </a:endParaRPr>
          </a:p>
          <a:p>
            <a:pPr algn="just"/>
            <a:r>
              <a:rPr lang="it-IT" sz="2200" dirty="0">
                <a:solidFill>
                  <a:srgbClr val="000000"/>
                </a:solidFill>
              </a:rPr>
              <a:t>Uno di questi scopi fu progettato in modo da far rompere l’autocarro che portava le provviste. Per avere le provviste bisognava trainare l’autocarro fino al campo.</a:t>
            </a:r>
          </a:p>
          <a:p>
            <a:pPr algn="just"/>
            <a:endParaRPr lang="it-IT" sz="2200" dirty="0">
              <a:solidFill>
                <a:srgbClr val="000000"/>
              </a:solidFill>
            </a:endParaRPr>
          </a:p>
          <a:p>
            <a:pPr algn="just"/>
            <a:r>
              <a:rPr lang="it-IT" sz="2200" dirty="0">
                <a:solidFill>
                  <a:srgbClr val="000000"/>
                </a:solidFill>
              </a:rPr>
              <a:t>I ragazzi erano motivati ad avere le provviste poiché era quasi ora di pranzo, tuttavia l’autocarro era molto pensante e l’unico modo per farlo arrivare al campo era che i membri di entrambi i gruppi lo trainassero insieme.</a:t>
            </a:r>
          </a:p>
          <a:p>
            <a:pPr algn="just"/>
            <a:endParaRPr lang="it-IT" sz="2200" dirty="0">
              <a:solidFill>
                <a:srgbClr val="000000"/>
              </a:solidFill>
            </a:endParaRPr>
          </a:p>
          <a:p>
            <a:pPr algn="just"/>
            <a:r>
              <a:rPr lang="it-IT" sz="2200" dirty="0">
                <a:solidFill>
                  <a:srgbClr val="000000"/>
                </a:solidFill>
              </a:rPr>
              <a:t>L’introduzione di vari obiettivi </a:t>
            </a:r>
            <a:r>
              <a:rPr lang="it-IT" sz="2200" dirty="0" err="1">
                <a:solidFill>
                  <a:srgbClr val="000000"/>
                </a:solidFill>
              </a:rPr>
              <a:t>sovraordinati</a:t>
            </a:r>
            <a:r>
              <a:rPr lang="it-IT" sz="2200" dirty="0">
                <a:solidFill>
                  <a:srgbClr val="000000"/>
                </a:solidFill>
              </a:rPr>
              <a:t> portò a rendere le relazioni tra i due gruppi più amichevoli. </a:t>
            </a:r>
          </a:p>
        </p:txBody>
      </p: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fld id="{6A4EB5E7-6B3E-6146-941B-79DA2DE533C9}" type="slidenum">
              <a:rPr lang="it-IT"/>
              <a:pPr/>
              <a:t>112</a:t>
            </a:fld>
            <a:endParaRPr lang="it-IT"/>
          </a:p>
        </p:txBody>
      </p:sp>
      <p:sp>
        <p:nvSpPr>
          <p:cNvPr id="104450" name="Rectangle 2"/>
          <p:cNvSpPr>
            <a:spLocks noGrp="1" noChangeArrowheads="1"/>
          </p:cNvSpPr>
          <p:nvPr>
            <p:ph type="subTitle" idx="1"/>
          </p:nvPr>
        </p:nvSpPr>
        <p:spPr>
          <a:xfrm>
            <a:off x="228600" y="685800"/>
            <a:ext cx="8686800" cy="5486400"/>
          </a:xfrm>
        </p:spPr>
        <p:txBody>
          <a:bodyPr>
            <a:normAutofit/>
          </a:bodyPr>
          <a:lstStyle/>
          <a:p>
            <a:pPr algn="just"/>
            <a:r>
              <a:rPr lang="it-IT" sz="2400" dirty="0">
                <a:solidFill>
                  <a:srgbClr val="000000"/>
                </a:solidFill>
              </a:rPr>
              <a:t>I risultati di questi esperimenti dimostrano l’insufficienza delle teorie che spiegano il conflitto tra gruppi in termini di fattori di personalità. </a:t>
            </a:r>
          </a:p>
          <a:p>
            <a:pPr algn="just"/>
            <a:endParaRPr lang="it-IT" sz="2400" dirty="0">
              <a:solidFill>
                <a:srgbClr val="000000"/>
              </a:solidFill>
            </a:endParaRPr>
          </a:p>
          <a:p>
            <a:pPr algn="just"/>
            <a:r>
              <a:rPr lang="it-IT" sz="2400" dirty="0">
                <a:solidFill>
                  <a:srgbClr val="000000"/>
                </a:solidFill>
              </a:rPr>
              <a:t>Infatti, in questi esperimenti si vede come dei bambini “normali” modificarono sistematicamente il proprio comportamento adeguandosi alla relazione intergruppi. </a:t>
            </a:r>
          </a:p>
          <a:p>
            <a:pPr algn="just"/>
            <a:endParaRPr lang="it-IT" sz="2400" dirty="0">
              <a:solidFill>
                <a:srgbClr val="000000"/>
              </a:solidFill>
            </a:endParaRPr>
          </a:p>
          <a:p>
            <a:pPr algn="just"/>
            <a:r>
              <a:rPr lang="it-IT" sz="2400" dirty="0">
                <a:solidFill>
                  <a:srgbClr val="000000"/>
                </a:solidFill>
              </a:rPr>
              <a:t>Inoltre, i cambiamenti avvenuti nei ragazzi erano stati troppo veloci per poter essere attribuiti a caratteristiche di personalità. </a:t>
            </a:r>
          </a:p>
          <a:p>
            <a:pPr algn="just"/>
            <a:endParaRPr lang="it-IT" sz="2400" dirty="0">
              <a:solidFill>
                <a:srgbClr val="000000"/>
              </a:solidFill>
            </a:endParaRPr>
          </a:p>
          <a:p>
            <a:pPr algn="just"/>
            <a:r>
              <a:rPr lang="it-IT" sz="2400" dirty="0">
                <a:solidFill>
                  <a:srgbClr val="000000"/>
                </a:solidFill>
              </a:rPr>
              <a:t>Secondo </a:t>
            </a:r>
            <a:r>
              <a:rPr lang="it-IT" sz="2400" dirty="0" err="1">
                <a:solidFill>
                  <a:srgbClr val="000000"/>
                </a:solidFill>
              </a:rPr>
              <a:t>Sherif</a:t>
            </a:r>
            <a:r>
              <a:rPr lang="it-IT" sz="2400" dirty="0">
                <a:solidFill>
                  <a:srgbClr val="000000"/>
                </a:solidFill>
              </a:rPr>
              <a:t>, quindi, </a:t>
            </a:r>
            <a:r>
              <a:rPr lang="it-IT" sz="2400" b="1" dirty="0">
                <a:solidFill>
                  <a:srgbClr val="000000"/>
                </a:solidFill>
              </a:rPr>
              <a:t>la discriminazione e il pregiudizio tra i gruppi dipendo dall’incompatibilità dei loro obiettivi materiali</a:t>
            </a:r>
            <a:r>
              <a:rPr lang="it-IT" sz="2400" dirty="0">
                <a:solidFill>
                  <a:srgbClr val="000000"/>
                </a:solidFill>
              </a:rPr>
              <a:t>.</a:t>
            </a:r>
          </a:p>
        </p:txBody>
      </p:sp>
    </p:spTree>
  </p:cSld>
  <p:clrMapOvr>
    <a:masterClrMapping/>
  </p:clrMapOvr>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 name="Segnaposto numero diapositiva 3"/>
          <p:cNvSpPr>
            <a:spLocks noGrp="1"/>
          </p:cNvSpPr>
          <p:nvPr>
            <p:ph type="sldNum" sz="quarter" idx="12"/>
          </p:nvPr>
        </p:nvSpPr>
        <p:spPr/>
        <p:txBody>
          <a:bodyPr/>
          <a:lstStyle/>
          <a:p>
            <a:fld id="{E02F94B2-75E7-FE48-97DE-288FED455D15}" type="slidenum">
              <a:rPr lang="it-IT"/>
              <a:pPr/>
              <a:t>113</a:t>
            </a:fld>
            <a:endParaRPr lang="it-IT"/>
          </a:p>
        </p:txBody>
      </p:sp>
      <p:sp>
        <p:nvSpPr>
          <p:cNvPr id="71683" name="Text Box 3"/>
          <p:cNvSpPr txBox="1">
            <a:spLocks noChangeArrowheads="1"/>
          </p:cNvSpPr>
          <p:nvPr/>
        </p:nvSpPr>
        <p:spPr bwMode="auto">
          <a:xfrm>
            <a:off x="333559" y="1524000"/>
            <a:ext cx="8505641" cy="3046988"/>
          </a:xfrm>
          <a:prstGeom prst="rect">
            <a:avLst/>
          </a:prstGeom>
          <a:noFill/>
          <a:ln w="12700" cap="sq">
            <a:noFill/>
            <a:miter lim="800000"/>
            <a:headEnd type="none" w="sm" len="sm"/>
            <a:tailEnd type="none" w="sm" len="sm"/>
          </a:ln>
          <a:effectLst/>
        </p:spPr>
        <p:txBody>
          <a:bodyPr wrap="square">
            <a:prstTxWarp prst="textNoShape">
              <a:avLst/>
            </a:prstTxWarp>
            <a:spAutoFit/>
          </a:bodyPr>
          <a:lstStyle/>
          <a:p>
            <a:pPr algn="just"/>
            <a:r>
              <a:rPr lang="it-IT" sz="2400" dirty="0"/>
              <a:t>Partecipanti. 61 studenti universitari inglesi.</a:t>
            </a:r>
          </a:p>
          <a:p>
            <a:pPr algn="just"/>
            <a:endParaRPr lang="it-IT" sz="2400" dirty="0"/>
          </a:p>
          <a:p>
            <a:pPr algn="just"/>
            <a:r>
              <a:rPr lang="it-IT" sz="2400" dirty="0"/>
              <a:t>Il materiale sperimentale. Otto linee di diversa lunghezza. La più corta era lunga cm 16.2, la più lunga cm 22.8. Ogni linea della serie era più lunga di quella che la precedeva del 5% di questa ultima.</a:t>
            </a:r>
            <a:endParaRPr lang="it-IT" sz="2400" dirty="0" smtClean="0"/>
          </a:p>
          <a:p>
            <a:pPr algn="just"/>
            <a:r>
              <a:rPr lang="it-IT" sz="2400" dirty="0" smtClean="0"/>
              <a:t>Ogni </a:t>
            </a:r>
            <a:r>
              <a:rPr lang="it-IT" sz="2400" dirty="0"/>
              <a:t>linea era disegnata sulla diagonale di un cartone rettangolare bianco.</a:t>
            </a:r>
            <a:endParaRPr lang="it-IT" sz="2400" dirty="0" smtClean="0"/>
          </a:p>
          <a:p>
            <a:pPr algn="just"/>
            <a:endParaRPr lang="it-IT" sz="2400" dirty="0"/>
          </a:p>
        </p:txBody>
      </p:sp>
      <p:sp>
        <p:nvSpPr>
          <p:cNvPr id="71684" name="Text Box 4"/>
          <p:cNvSpPr txBox="1">
            <a:spLocks noChangeArrowheads="1"/>
          </p:cNvSpPr>
          <p:nvPr/>
        </p:nvSpPr>
        <p:spPr bwMode="auto">
          <a:xfrm>
            <a:off x="333559" y="372003"/>
            <a:ext cx="5182989" cy="461665"/>
          </a:xfrm>
          <a:prstGeom prst="rect">
            <a:avLst/>
          </a:prstGeom>
          <a:noFill/>
          <a:ln w="12700" cap="sq">
            <a:noFill/>
            <a:miter lim="800000"/>
            <a:headEnd type="none" w="sm" len="sm"/>
            <a:tailEnd type="none" w="sm" len="sm"/>
          </a:ln>
          <a:effectLst/>
        </p:spPr>
        <p:txBody>
          <a:bodyPr wrap="square">
            <a:prstTxWarp prst="textNoShape">
              <a:avLst/>
            </a:prstTxWarp>
            <a:spAutoFit/>
          </a:bodyPr>
          <a:lstStyle/>
          <a:p>
            <a:r>
              <a:rPr lang="it-IT" sz="2400" b="1" dirty="0">
                <a:solidFill>
                  <a:srgbClr val="660066"/>
                </a:solidFill>
              </a:rPr>
              <a:t>L’ESPERIMENTO </a:t>
            </a:r>
            <a:r>
              <a:rPr lang="it-IT" sz="2400" b="1" dirty="0" err="1">
                <a:solidFill>
                  <a:srgbClr val="660066"/>
                </a:solidFill>
              </a:rPr>
              <a:t>DI</a:t>
            </a:r>
            <a:r>
              <a:rPr lang="it-IT" sz="2400" b="1" dirty="0">
                <a:solidFill>
                  <a:srgbClr val="660066"/>
                </a:solidFill>
              </a:rPr>
              <a:t> TAJFEL E WILKES </a:t>
            </a:r>
          </a:p>
        </p:txBody>
      </p:sp>
      <p:grpSp>
        <p:nvGrpSpPr>
          <p:cNvPr id="2" name="Group 5"/>
          <p:cNvGrpSpPr>
            <a:grpSpLocks/>
          </p:cNvGrpSpPr>
          <p:nvPr/>
        </p:nvGrpSpPr>
        <p:grpSpPr bwMode="auto">
          <a:xfrm>
            <a:off x="6629400" y="914400"/>
            <a:ext cx="2133600" cy="609600"/>
            <a:chOff x="4280" y="488"/>
            <a:chExt cx="588" cy="472"/>
          </a:xfrm>
        </p:grpSpPr>
        <p:sp>
          <p:nvSpPr>
            <p:cNvPr id="71686" name="Freeform 6"/>
            <p:cNvSpPr>
              <a:spLocks/>
            </p:cNvSpPr>
            <p:nvPr/>
          </p:nvSpPr>
          <p:spPr bwMode="auto">
            <a:xfrm>
              <a:off x="4280" y="816"/>
              <a:ext cx="88" cy="140"/>
            </a:xfrm>
            <a:custGeom>
              <a:avLst/>
              <a:gdLst/>
              <a:ahLst/>
              <a:cxnLst>
                <a:cxn ang="0">
                  <a:pos x="88" y="0"/>
                </a:cxn>
                <a:cxn ang="0">
                  <a:pos x="0" y="140"/>
                </a:cxn>
              </a:cxnLst>
              <a:rect l="0" t="0" r="r" b="b"/>
              <a:pathLst>
                <a:path w="88" h="140">
                  <a:moveTo>
                    <a:pt x="88" y="0"/>
                  </a:moveTo>
                  <a:lnTo>
                    <a:pt x="0" y="140"/>
                  </a:lnTo>
                </a:path>
              </a:pathLst>
            </a:custGeom>
            <a:noFill/>
            <a:ln w="12700" cap="sq" cmpd="sng">
              <a:solidFill>
                <a:schemeClr val="tx1"/>
              </a:solidFill>
              <a:prstDash val="solid"/>
              <a:round/>
              <a:headEnd type="none" w="sm" len="sm"/>
              <a:tailEnd type="none" w="sm" len="sm"/>
            </a:ln>
            <a:effectLst/>
          </p:spPr>
          <p:txBody>
            <a:bodyPr wrap="none">
              <a:prstTxWarp prst="textNoShape">
                <a:avLst/>
              </a:prstTxWarp>
            </a:bodyPr>
            <a:lstStyle/>
            <a:p>
              <a:endParaRPr lang="it-IT"/>
            </a:p>
          </p:txBody>
        </p:sp>
        <p:sp>
          <p:nvSpPr>
            <p:cNvPr id="71687" name="Line 7"/>
            <p:cNvSpPr>
              <a:spLocks noChangeShapeType="1"/>
            </p:cNvSpPr>
            <p:nvPr/>
          </p:nvSpPr>
          <p:spPr bwMode="auto">
            <a:xfrm flipH="1">
              <a:off x="4368" y="720"/>
              <a:ext cx="144" cy="240"/>
            </a:xfrm>
            <a:prstGeom prst="line">
              <a:avLst/>
            </a:prstGeom>
            <a:noFill/>
            <a:ln w="12700" cap="sq">
              <a:solidFill>
                <a:schemeClr val="tx1"/>
              </a:solidFill>
              <a:round/>
              <a:headEnd type="none" w="sm" len="sm"/>
              <a:tailEnd type="none" w="sm" len="sm"/>
            </a:ln>
            <a:effectLst/>
          </p:spPr>
          <p:txBody>
            <a:bodyPr wrap="none">
              <a:prstTxWarp prst="textNoShape">
                <a:avLst/>
              </a:prstTxWarp>
            </a:bodyPr>
            <a:lstStyle/>
            <a:p>
              <a:endParaRPr lang="it-IT"/>
            </a:p>
          </p:txBody>
        </p:sp>
        <p:sp>
          <p:nvSpPr>
            <p:cNvPr id="71688" name="Line 8"/>
            <p:cNvSpPr>
              <a:spLocks noChangeShapeType="1"/>
            </p:cNvSpPr>
            <p:nvPr/>
          </p:nvSpPr>
          <p:spPr bwMode="auto">
            <a:xfrm flipH="1">
              <a:off x="4464" y="624"/>
              <a:ext cx="192" cy="336"/>
            </a:xfrm>
            <a:prstGeom prst="line">
              <a:avLst/>
            </a:prstGeom>
            <a:noFill/>
            <a:ln w="12700" cap="sq">
              <a:solidFill>
                <a:schemeClr val="tx1"/>
              </a:solidFill>
              <a:round/>
              <a:headEnd type="none" w="sm" len="sm"/>
              <a:tailEnd type="none" w="sm" len="sm"/>
            </a:ln>
            <a:effectLst/>
          </p:spPr>
          <p:txBody>
            <a:bodyPr wrap="none">
              <a:prstTxWarp prst="textNoShape">
                <a:avLst/>
              </a:prstTxWarp>
            </a:bodyPr>
            <a:lstStyle/>
            <a:p>
              <a:endParaRPr lang="it-IT"/>
            </a:p>
          </p:txBody>
        </p:sp>
        <p:sp>
          <p:nvSpPr>
            <p:cNvPr id="71689" name="Line 9"/>
            <p:cNvSpPr>
              <a:spLocks noChangeShapeType="1"/>
            </p:cNvSpPr>
            <p:nvPr/>
          </p:nvSpPr>
          <p:spPr bwMode="auto">
            <a:xfrm flipH="1">
              <a:off x="4560" y="528"/>
              <a:ext cx="240" cy="432"/>
            </a:xfrm>
            <a:prstGeom prst="line">
              <a:avLst/>
            </a:prstGeom>
            <a:noFill/>
            <a:ln w="12700" cap="sq">
              <a:solidFill>
                <a:schemeClr val="tx1"/>
              </a:solidFill>
              <a:round/>
              <a:headEnd type="none" w="sm" len="sm"/>
              <a:tailEnd type="none" w="sm" len="sm"/>
            </a:ln>
            <a:effectLst/>
          </p:spPr>
          <p:txBody>
            <a:bodyPr wrap="none">
              <a:prstTxWarp prst="textNoShape">
                <a:avLst/>
              </a:prstTxWarp>
            </a:bodyPr>
            <a:lstStyle/>
            <a:p>
              <a:endParaRPr lang="it-IT"/>
            </a:p>
          </p:txBody>
        </p:sp>
        <p:sp>
          <p:nvSpPr>
            <p:cNvPr id="71690" name="Line 10"/>
            <p:cNvSpPr>
              <a:spLocks noChangeShapeType="1"/>
            </p:cNvSpPr>
            <p:nvPr/>
          </p:nvSpPr>
          <p:spPr bwMode="auto">
            <a:xfrm flipH="1">
              <a:off x="4320" y="770"/>
              <a:ext cx="118" cy="190"/>
            </a:xfrm>
            <a:prstGeom prst="line">
              <a:avLst/>
            </a:prstGeom>
            <a:noFill/>
            <a:ln w="12700" cap="sq">
              <a:solidFill>
                <a:schemeClr val="tx1"/>
              </a:solidFill>
              <a:round/>
              <a:headEnd type="none" w="sm" len="sm"/>
              <a:tailEnd type="none" w="sm" len="sm"/>
            </a:ln>
            <a:effectLst/>
          </p:spPr>
          <p:txBody>
            <a:bodyPr wrap="none">
              <a:prstTxWarp prst="textNoShape">
                <a:avLst/>
              </a:prstTxWarp>
            </a:bodyPr>
            <a:lstStyle/>
            <a:p>
              <a:endParaRPr lang="it-IT"/>
            </a:p>
          </p:txBody>
        </p:sp>
        <p:sp>
          <p:nvSpPr>
            <p:cNvPr id="71691" name="Freeform 11"/>
            <p:cNvSpPr>
              <a:spLocks/>
            </p:cNvSpPr>
            <p:nvPr/>
          </p:nvSpPr>
          <p:spPr bwMode="auto">
            <a:xfrm>
              <a:off x="4416" y="680"/>
              <a:ext cx="160" cy="278"/>
            </a:xfrm>
            <a:custGeom>
              <a:avLst/>
              <a:gdLst/>
              <a:ahLst/>
              <a:cxnLst>
                <a:cxn ang="0">
                  <a:pos x="160" y="0"/>
                </a:cxn>
                <a:cxn ang="0">
                  <a:pos x="0" y="278"/>
                </a:cxn>
              </a:cxnLst>
              <a:rect l="0" t="0" r="r" b="b"/>
              <a:pathLst>
                <a:path w="160" h="278">
                  <a:moveTo>
                    <a:pt x="160" y="0"/>
                  </a:moveTo>
                  <a:lnTo>
                    <a:pt x="0" y="278"/>
                  </a:lnTo>
                </a:path>
              </a:pathLst>
            </a:custGeom>
            <a:noFill/>
            <a:ln w="12700" cap="sq" cmpd="sng">
              <a:solidFill>
                <a:schemeClr val="tx1"/>
              </a:solidFill>
              <a:prstDash val="solid"/>
              <a:round/>
              <a:headEnd type="none" w="sm" len="sm"/>
              <a:tailEnd type="none" w="sm" len="sm"/>
            </a:ln>
            <a:effectLst/>
          </p:spPr>
          <p:txBody>
            <a:bodyPr wrap="none">
              <a:prstTxWarp prst="textNoShape">
                <a:avLst/>
              </a:prstTxWarp>
            </a:bodyPr>
            <a:lstStyle/>
            <a:p>
              <a:endParaRPr lang="it-IT"/>
            </a:p>
          </p:txBody>
        </p:sp>
        <p:sp>
          <p:nvSpPr>
            <p:cNvPr id="71692" name="Freeform 12"/>
            <p:cNvSpPr>
              <a:spLocks/>
            </p:cNvSpPr>
            <p:nvPr/>
          </p:nvSpPr>
          <p:spPr bwMode="auto">
            <a:xfrm>
              <a:off x="4512" y="576"/>
              <a:ext cx="212" cy="384"/>
            </a:xfrm>
            <a:custGeom>
              <a:avLst/>
              <a:gdLst/>
              <a:ahLst/>
              <a:cxnLst>
                <a:cxn ang="0">
                  <a:pos x="212" y="0"/>
                </a:cxn>
                <a:cxn ang="0">
                  <a:pos x="0" y="384"/>
                </a:cxn>
              </a:cxnLst>
              <a:rect l="0" t="0" r="r" b="b"/>
              <a:pathLst>
                <a:path w="212" h="384">
                  <a:moveTo>
                    <a:pt x="212" y="0"/>
                  </a:moveTo>
                  <a:lnTo>
                    <a:pt x="0" y="384"/>
                  </a:lnTo>
                </a:path>
              </a:pathLst>
            </a:custGeom>
            <a:noFill/>
            <a:ln w="12700" cap="sq" cmpd="sng">
              <a:solidFill>
                <a:schemeClr val="tx1"/>
              </a:solidFill>
              <a:prstDash val="solid"/>
              <a:round/>
              <a:headEnd type="none" w="sm" len="sm"/>
              <a:tailEnd type="none" w="sm" len="sm"/>
            </a:ln>
            <a:effectLst/>
          </p:spPr>
          <p:txBody>
            <a:bodyPr wrap="none">
              <a:prstTxWarp prst="textNoShape">
                <a:avLst/>
              </a:prstTxWarp>
            </a:bodyPr>
            <a:lstStyle/>
            <a:p>
              <a:endParaRPr lang="it-IT"/>
            </a:p>
          </p:txBody>
        </p:sp>
        <p:sp>
          <p:nvSpPr>
            <p:cNvPr id="71693" name="Freeform 13"/>
            <p:cNvSpPr>
              <a:spLocks/>
            </p:cNvSpPr>
            <p:nvPr/>
          </p:nvSpPr>
          <p:spPr bwMode="auto">
            <a:xfrm>
              <a:off x="4608" y="488"/>
              <a:ext cx="260" cy="472"/>
            </a:xfrm>
            <a:custGeom>
              <a:avLst/>
              <a:gdLst/>
              <a:ahLst/>
              <a:cxnLst>
                <a:cxn ang="0">
                  <a:pos x="260" y="0"/>
                </a:cxn>
                <a:cxn ang="0">
                  <a:pos x="0" y="472"/>
                </a:cxn>
              </a:cxnLst>
              <a:rect l="0" t="0" r="r" b="b"/>
              <a:pathLst>
                <a:path w="260" h="472">
                  <a:moveTo>
                    <a:pt x="260" y="0"/>
                  </a:moveTo>
                  <a:lnTo>
                    <a:pt x="0" y="472"/>
                  </a:lnTo>
                </a:path>
              </a:pathLst>
            </a:custGeom>
            <a:noFill/>
            <a:ln w="12700" cap="sq" cmpd="sng">
              <a:solidFill>
                <a:schemeClr val="tx1"/>
              </a:solidFill>
              <a:prstDash val="solid"/>
              <a:round/>
              <a:headEnd type="none" w="sm" len="sm"/>
              <a:tailEnd type="none" w="sm" len="sm"/>
            </a:ln>
            <a:effectLst/>
          </p:spPr>
          <p:txBody>
            <a:bodyPr wrap="none">
              <a:prstTxWarp prst="textNoShape">
                <a:avLst/>
              </a:prstTxWarp>
            </a:bodyPr>
            <a:lstStyle/>
            <a:p>
              <a:endParaRPr lang="it-IT"/>
            </a:p>
          </p:txBody>
        </p:sp>
      </p:grpSp>
    </p:spTree>
  </p:cSld>
  <p:clrMapOvr>
    <a:masterClrMapping/>
  </p:clrMapOvr>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09600" y="990600"/>
            <a:ext cx="7772400" cy="609600"/>
          </a:xfrm>
        </p:spPr>
        <p:txBody>
          <a:bodyPr>
            <a:normAutofit fontScale="90000"/>
          </a:bodyPr>
          <a:lstStyle/>
          <a:p>
            <a:pPr algn="ctr"/>
            <a:r>
              <a:rPr lang="it-IT" sz="3600" dirty="0"/>
              <a:t>Esempio </a:t>
            </a:r>
          </a:p>
        </p:txBody>
      </p:sp>
      <p:sp>
        <p:nvSpPr>
          <p:cNvPr id="61444" name="Line 4"/>
          <p:cNvSpPr>
            <a:spLocks noChangeShapeType="1"/>
          </p:cNvSpPr>
          <p:nvPr/>
        </p:nvSpPr>
        <p:spPr bwMode="auto">
          <a:xfrm rot="2406745">
            <a:off x="4648200" y="3352800"/>
            <a:ext cx="1588" cy="914400"/>
          </a:xfrm>
          <a:prstGeom prst="line">
            <a:avLst/>
          </a:prstGeom>
          <a:noFill/>
          <a:ln w="25400">
            <a:solidFill>
              <a:schemeClr val="tx1"/>
            </a:solidFill>
            <a:round/>
            <a:headEnd/>
            <a:tailEnd/>
          </a:ln>
          <a:effectLst/>
        </p:spPr>
        <p:txBody>
          <a:bodyPr wrap="none" anchor="ctr">
            <a:prstTxWarp prst="textNoShape">
              <a:avLst/>
            </a:prstTxWarp>
          </a:bodyPr>
          <a:lstStyle/>
          <a:p>
            <a:endParaRPr lang="it-IT"/>
          </a:p>
        </p:txBody>
      </p:sp>
      <p:sp>
        <p:nvSpPr>
          <p:cNvPr id="61445" name="Line 5"/>
          <p:cNvSpPr>
            <a:spLocks noChangeShapeType="1"/>
          </p:cNvSpPr>
          <p:nvPr/>
        </p:nvSpPr>
        <p:spPr bwMode="auto">
          <a:xfrm rot="5391827">
            <a:off x="4685506" y="4153694"/>
            <a:ext cx="1588" cy="2667000"/>
          </a:xfrm>
          <a:prstGeom prst="line">
            <a:avLst/>
          </a:prstGeom>
          <a:noFill/>
          <a:ln w="9525">
            <a:solidFill>
              <a:schemeClr val="tx1"/>
            </a:solidFill>
            <a:round/>
            <a:headEnd/>
            <a:tailEnd/>
          </a:ln>
          <a:effectLst/>
        </p:spPr>
        <p:txBody>
          <a:bodyPr wrap="none" anchor="ctr">
            <a:prstTxWarp prst="textNoShape">
              <a:avLst/>
            </a:prstTxWarp>
          </a:bodyPr>
          <a:lstStyle/>
          <a:p>
            <a:endParaRPr lang="it-IT"/>
          </a:p>
        </p:txBody>
      </p:sp>
      <p:sp>
        <p:nvSpPr>
          <p:cNvPr id="61446" name="Line 6"/>
          <p:cNvSpPr>
            <a:spLocks noChangeShapeType="1"/>
          </p:cNvSpPr>
          <p:nvPr/>
        </p:nvSpPr>
        <p:spPr bwMode="auto">
          <a:xfrm>
            <a:off x="3352800" y="2362200"/>
            <a:ext cx="0" cy="3124200"/>
          </a:xfrm>
          <a:prstGeom prst="line">
            <a:avLst/>
          </a:prstGeom>
          <a:noFill/>
          <a:ln w="9525">
            <a:solidFill>
              <a:schemeClr val="tx1"/>
            </a:solidFill>
            <a:round/>
            <a:headEnd/>
            <a:tailEnd/>
          </a:ln>
          <a:effectLst/>
        </p:spPr>
        <p:txBody>
          <a:bodyPr wrap="none" anchor="ctr">
            <a:prstTxWarp prst="textNoShape">
              <a:avLst/>
            </a:prstTxWarp>
          </a:bodyPr>
          <a:lstStyle/>
          <a:p>
            <a:endParaRPr lang="it-IT"/>
          </a:p>
        </p:txBody>
      </p:sp>
      <p:sp>
        <p:nvSpPr>
          <p:cNvPr id="61447" name="Line 7"/>
          <p:cNvSpPr>
            <a:spLocks noChangeShapeType="1"/>
          </p:cNvSpPr>
          <p:nvPr/>
        </p:nvSpPr>
        <p:spPr bwMode="auto">
          <a:xfrm>
            <a:off x="6019800" y="2362200"/>
            <a:ext cx="0" cy="3124200"/>
          </a:xfrm>
          <a:prstGeom prst="line">
            <a:avLst/>
          </a:prstGeom>
          <a:noFill/>
          <a:ln w="9525">
            <a:solidFill>
              <a:schemeClr val="tx1"/>
            </a:solidFill>
            <a:round/>
            <a:headEnd/>
            <a:tailEnd/>
          </a:ln>
          <a:effectLst/>
        </p:spPr>
        <p:txBody>
          <a:bodyPr wrap="none" anchor="ctr">
            <a:prstTxWarp prst="textNoShape">
              <a:avLst/>
            </a:prstTxWarp>
          </a:bodyPr>
          <a:lstStyle/>
          <a:p>
            <a:endParaRPr lang="it-IT"/>
          </a:p>
        </p:txBody>
      </p:sp>
      <p:sp>
        <p:nvSpPr>
          <p:cNvPr id="61448" name="Line 8"/>
          <p:cNvSpPr>
            <a:spLocks noChangeShapeType="1"/>
          </p:cNvSpPr>
          <p:nvPr/>
        </p:nvSpPr>
        <p:spPr bwMode="auto">
          <a:xfrm rot="5391827">
            <a:off x="4685506" y="1029494"/>
            <a:ext cx="1588" cy="2667000"/>
          </a:xfrm>
          <a:prstGeom prst="line">
            <a:avLst/>
          </a:prstGeom>
          <a:noFill/>
          <a:ln w="9525">
            <a:solidFill>
              <a:schemeClr val="tx1"/>
            </a:solidFill>
            <a:round/>
            <a:headEnd/>
            <a:tailEnd/>
          </a:ln>
          <a:effectLst/>
        </p:spPr>
        <p:txBody>
          <a:bodyPr wrap="none" anchor="ctr">
            <a:prstTxWarp prst="textNoShape">
              <a:avLst/>
            </a:prstTxWarp>
          </a:bodyPr>
          <a:lstStyle/>
          <a:p>
            <a:endParaRPr lang="it-IT"/>
          </a:p>
        </p:txBody>
      </p:sp>
    </p:spTree>
  </p:cSld>
  <p:clrMapOvr>
    <a:masterClrMapping/>
  </p:clrMapOvr>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egnaposto numero diapositiva 4"/>
          <p:cNvSpPr>
            <a:spLocks noGrp="1"/>
          </p:cNvSpPr>
          <p:nvPr>
            <p:ph type="sldNum" sz="quarter" idx="12"/>
          </p:nvPr>
        </p:nvSpPr>
        <p:spPr/>
        <p:txBody>
          <a:bodyPr/>
          <a:lstStyle/>
          <a:p>
            <a:fld id="{30F4E43C-7969-5F49-9FA0-706A05BBD061}" type="slidenum">
              <a:rPr lang="it-IT"/>
              <a:pPr/>
              <a:t>115</a:t>
            </a:fld>
            <a:endParaRPr lang="it-IT"/>
          </a:p>
        </p:txBody>
      </p:sp>
      <p:sp>
        <p:nvSpPr>
          <p:cNvPr id="72707" name="Text Box 3"/>
          <p:cNvSpPr txBox="1">
            <a:spLocks noChangeArrowheads="1"/>
          </p:cNvSpPr>
          <p:nvPr/>
        </p:nvSpPr>
        <p:spPr bwMode="auto">
          <a:xfrm>
            <a:off x="688975" y="117694"/>
            <a:ext cx="7788275" cy="6370974"/>
          </a:xfrm>
          <a:prstGeom prst="rect">
            <a:avLst/>
          </a:prstGeom>
          <a:noFill/>
          <a:ln w="12700" cap="sq">
            <a:noFill/>
            <a:miter lim="800000"/>
            <a:headEnd type="none" w="sm" len="sm"/>
            <a:tailEnd type="none" w="sm" len="sm"/>
          </a:ln>
          <a:effectLst/>
        </p:spPr>
        <p:txBody>
          <a:bodyPr>
            <a:prstTxWarp prst="textNoShape">
              <a:avLst/>
            </a:prstTxWarp>
            <a:spAutoFit/>
          </a:bodyPr>
          <a:lstStyle/>
          <a:p>
            <a:pPr algn="just"/>
            <a:r>
              <a:rPr lang="it-IT" sz="2400" dirty="0" smtClean="0"/>
              <a:t>La procedura. I partecipanti erano esaminati individualmente. Seduti di fronte allo stimolo dovevano giudicare la lunghezza della linea in cm. La serie di otto stimoli era presentata in successione sei volte. Ogni partecipanti esprime quindi 48 valutazioni. I partecipanti non sapevano quanti stimoli diversi stavano valutando.</a:t>
            </a:r>
          </a:p>
          <a:p>
            <a:pPr algn="just"/>
            <a:endParaRPr lang="it-IT" sz="2400" dirty="0" smtClean="0"/>
          </a:p>
          <a:p>
            <a:pPr algn="just"/>
            <a:r>
              <a:rPr lang="it-IT" sz="2400" dirty="0" smtClean="0"/>
              <a:t>Nell’esperimento </a:t>
            </a:r>
            <a:r>
              <a:rPr lang="it-IT" sz="2400" dirty="0"/>
              <a:t>vi erano tre condizioni di classificazione: </a:t>
            </a:r>
            <a:r>
              <a:rPr lang="it-IT" sz="2400" b="1" dirty="0" err="1"/>
              <a:t>C</a:t>
            </a:r>
            <a:r>
              <a:rPr lang="it-IT" sz="2400" dirty="0"/>
              <a:t>, </a:t>
            </a:r>
            <a:r>
              <a:rPr lang="it-IT" sz="2400" b="1" dirty="0" err="1"/>
              <a:t>R</a:t>
            </a:r>
            <a:r>
              <a:rPr lang="it-IT" sz="2400" dirty="0"/>
              <a:t>, </a:t>
            </a:r>
            <a:r>
              <a:rPr lang="it-IT" sz="2400" b="1" dirty="0" err="1"/>
              <a:t>U</a:t>
            </a:r>
            <a:r>
              <a:rPr lang="it-IT" sz="2400" dirty="0" smtClean="0"/>
              <a:t>.</a:t>
            </a:r>
          </a:p>
          <a:p>
            <a:pPr marL="358775" indent="-358775" algn="just">
              <a:buFont typeface="Arial"/>
              <a:buChar char="•"/>
            </a:pPr>
            <a:r>
              <a:rPr lang="it-IT" sz="2400" dirty="0" smtClean="0"/>
              <a:t>La </a:t>
            </a:r>
            <a:r>
              <a:rPr lang="it-IT" sz="2400" dirty="0"/>
              <a:t>condizione </a:t>
            </a:r>
            <a:r>
              <a:rPr lang="it-IT" sz="2400" b="1" dirty="0" err="1"/>
              <a:t>C</a:t>
            </a:r>
            <a:r>
              <a:rPr lang="it-IT" sz="2400" dirty="0"/>
              <a:t> è una </a:t>
            </a:r>
            <a:r>
              <a:rPr lang="it-IT" sz="2400" i="1" dirty="0"/>
              <a:t>condizione di classificazione sistematica degli stimoli</a:t>
            </a:r>
            <a:r>
              <a:rPr lang="it-IT" sz="2400" dirty="0"/>
              <a:t>. In essa, in ognuna delle sei presentazioni, le linee più corte, 1-4, avevano soprascritta la A, le linee più lunghe, 5-8, avevano soprascritta la B. In questa condizione vi è correlazione perfetta  tra la classificazione e la lunghezza delle linee. Infatti, la classe A comprende le quattro linee più corte e la classe </a:t>
            </a:r>
            <a:r>
              <a:rPr lang="it-IT" sz="2400" dirty="0" err="1"/>
              <a:t>B</a:t>
            </a:r>
            <a:r>
              <a:rPr lang="it-IT" sz="2400" dirty="0"/>
              <a:t> le quattro linee più lunghe.</a:t>
            </a:r>
          </a:p>
        </p:txBody>
      </p:sp>
    </p:spTree>
  </p:cSld>
  <p:clrMapOvr>
    <a:masterClrMapping/>
  </p:clrMapOvr>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1219200"/>
            <a:ext cx="7772400" cy="533400"/>
          </a:xfrm>
        </p:spPr>
        <p:txBody>
          <a:bodyPr>
            <a:normAutofit fontScale="90000"/>
          </a:bodyPr>
          <a:lstStyle/>
          <a:p>
            <a:pPr algn="ctr"/>
            <a:r>
              <a:rPr lang="it-IT" sz="3600" dirty="0"/>
              <a:t>Esempio </a:t>
            </a:r>
          </a:p>
        </p:txBody>
      </p:sp>
      <p:grpSp>
        <p:nvGrpSpPr>
          <p:cNvPr id="2" name="Gruppo 15"/>
          <p:cNvGrpSpPr/>
          <p:nvPr/>
        </p:nvGrpSpPr>
        <p:grpSpPr>
          <a:xfrm>
            <a:off x="913742" y="2362200"/>
            <a:ext cx="7274159" cy="3137080"/>
            <a:chOff x="913742" y="2362200"/>
            <a:chExt cx="7274159" cy="3137080"/>
          </a:xfrm>
        </p:grpSpPr>
        <p:sp>
          <p:nvSpPr>
            <p:cNvPr id="62467" name="Text Box 3"/>
            <p:cNvSpPr txBox="1">
              <a:spLocks noChangeArrowheads="1"/>
            </p:cNvSpPr>
            <p:nvPr/>
          </p:nvSpPr>
          <p:spPr bwMode="auto">
            <a:xfrm>
              <a:off x="6663901" y="3533775"/>
              <a:ext cx="460375" cy="519113"/>
            </a:xfrm>
            <a:prstGeom prst="rect">
              <a:avLst/>
            </a:prstGeom>
            <a:noFill/>
            <a:ln w="9525">
              <a:noFill/>
              <a:miter lim="800000"/>
              <a:headEnd/>
              <a:tailEnd/>
            </a:ln>
            <a:effectLst/>
          </p:spPr>
          <p:txBody>
            <a:bodyPr wrap="none">
              <a:prstTxWarp prst="textNoShape">
                <a:avLst/>
              </a:prstTxWarp>
              <a:spAutoFit/>
            </a:bodyPr>
            <a:lstStyle/>
            <a:p>
              <a:r>
                <a:rPr lang="it-IT" sz="2800">
                  <a:latin typeface="Arial Black" charset="0"/>
                </a:rPr>
                <a:t>B</a:t>
              </a:r>
              <a:endParaRPr lang="it-IT"/>
            </a:p>
          </p:txBody>
        </p:sp>
        <p:sp>
          <p:nvSpPr>
            <p:cNvPr id="62468" name="Line 4"/>
            <p:cNvSpPr>
              <a:spLocks noChangeShapeType="1"/>
            </p:cNvSpPr>
            <p:nvPr/>
          </p:nvSpPr>
          <p:spPr bwMode="auto">
            <a:xfrm rot="5391827">
              <a:off x="6853607" y="4153694"/>
              <a:ext cx="1588" cy="2667000"/>
            </a:xfrm>
            <a:prstGeom prst="line">
              <a:avLst/>
            </a:prstGeom>
            <a:noFill/>
            <a:ln w="9525">
              <a:solidFill>
                <a:schemeClr val="tx1"/>
              </a:solidFill>
              <a:round/>
              <a:headEnd/>
              <a:tailEnd/>
            </a:ln>
            <a:effectLst/>
          </p:spPr>
          <p:txBody>
            <a:bodyPr wrap="none" anchor="ctr">
              <a:prstTxWarp prst="textNoShape">
                <a:avLst/>
              </a:prstTxWarp>
            </a:bodyPr>
            <a:lstStyle/>
            <a:p>
              <a:endParaRPr lang="it-IT"/>
            </a:p>
          </p:txBody>
        </p:sp>
        <p:sp>
          <p:nvSpPr>
            <p:cNvPr id="62469" name="Line 5"/>
            <p:cNvSpPr>
              <a:spLocks noChangeShapeType="1"/>
            </p:cNvSpPr>
            <p:nvPr/>
          </p:nvSpPr>
          <p:spPr bwMode="auto">
            <a:xfrm>
              <a:off x="5520901" y="2362200"/>
              <a:ext cx="0" cy="3124200"/>
            </a:xfrm>
            <a:prstGeom prst="line">
              <a:avLst/>
            </a:prstGeom>
            <a:noFill/>
            <a:ln w="9525">
              <a:solidFill>
                <a:schemeClr val="tx1"/>
              </a:solidFill>
              <a:round/>
              <a:headEnd/>
              <a:tailEnd/>
            </a:ln>
            <a:effectLst/>
          </p:spPr>
          <p:txBody>
            <a:bodyPr wrap="none" anchor="ctr">
              <a:prstTxWarp prst="textNoShape">
                <a:avLst/>
              </a:prstTxWarp>
            </a:bodyPr>
            <a:lstStyle/>
            <a:p>
              <a:endParaRPr lang="it-IT"/>
            </a:p>
          </p:txBody>
        </p:sp>
        <p:sp>
          <p:nvSpPr>
            <p:cNvPr id="62470" name="Line 6"/>
            <p:cNvSpPr>
              <a:spLocks noChangeShapeType="1"/>
            </p:cNvSpPr>
            <p:nvPr/>
          </p:nvSpPr>
          <p:spPr bwMode="auto">
            <a:xfrm>
              <a:off x="8187901" y="2362200"/>
              <a:ext cx="0" cy="3124200"/>
            </a:xfrm>
            <a:prstGeom prst="line">
              <a:avLst/>
            </a:prstGeom>
            <a:noFill/>
            <a:ln w="9525">
              <a:solidFill>
                <a:schemeClr val="tx1"/>
              </a:solidFill>
              <a:round/>
              <a:headEnd/>
              <a:tailEnd/>
            </a:ln>
            <a:effectLst/>
          </p:spPr>
          <p:txBody>
            <a:bodyPr wrap="none" anchor="ctr">
              <a:prstTxWarp prst="textNoShape">
                <a:avLst/>
              </a:prstTxWarp>
            </a:bodyPr>
            <a:lstStyle/>
            <a:p>
              <a:endParaRPr lang="it-IT"/>
            </a:p>
          </p:txBody>
        </p:sp>
        <p:sp>
          <p:nvSpPr>
            <p:cNvPr id="62471" name="Line 7"/>
            <p:cNvSpPr>
              <a:spLocks noChangeShapeType="1"/>
            </p:cNvSpPr>
            <p:nvPr/>
          </p:nvSpPr>
          <p:spPr bwMode="auto">
            <a:xfrm rot="5391827">
              <a:off x="6853607" y="1029494"/>
              <a:ext cx="1588" cy="2667000"/>
            </a:xfrm>
            <a:prstGeom prst="line">
              <a:avLst/>
            </a:prstGeom>
            <a:noFill/>
            <a:ln w="9525">
              <a:solidFill>
                <a:schemeClr val="tx1"/>
              </a:solidFill>
              <a:round/>
              <a:headEnd/>
              <a:tailEnd/>
            </a:ln>
            <a:effectLst/>
          </p:spPr>
          <p:txBody>
            <a:bodyPr wrap="none" anchor="ctr">
              <a:prstTxWarp prst="textNoShape">
                <a:avLst/>
              </a:prstTxWarp>
            </a:bodyPr>
            <a:lstStyle/>
            <a:p>
              <a:endParaRPr lang="it-IT"/>
            </a:p>
          </p:txBody>
        </p:sp>
        <p:sp>
          <p:nvSpPr>
            <p:cNvPr id="62472" name="Line 8"/>
            <p:cNvSpPr>
              <a:spLocks noChangeShapeType="1"/>
            </p:cNvSpPr>
            <p:nvPr/>
          </p:nvSpPr>
          <p:spPr bwMode="auto">
            <a:xfrm rot="2643026">
              <a:off x="6816301" y="3200400"/>
              <a:ext cx="1588" cy="1219200"/>
            </a:xfrm>
            <a:prstGeom prst="line">
              <a:avLst/>
            </a:prstGeom>
            <a:noFill/>
            <a:ln w="25400">
              <a:solidFill>
                <a:schemeClr val="tx1"/>
              </a:solidFill>
              <a:round/>
              <a:headEnd/>
              <a:tailEnd/>
            </a:ln>
            <a:effectLst/>
          </p:spPr>
          <p:txBody>
            <a:bodyPr wrap="none" anchor="ctr">
              <a:prstTxWarp prst="textNoShape">
                <a:avLst/>
              </a:prstTxWarp>
            </a:bodyPr>
            <a:lstStyle/>
            <a:p>
              <a:endParaRPr lang="it-IT"/>
            </a:p>
          </p:txBody>
        </p:sp>
        <p:sp>
          <p:nvSpPr>
            <p:cNvPr id="10" name="Text Box 3"/>
            <p:cNvSpPr txBox="1">
              <a:spLocks noChangeArrowheads="1"/>
            </p:cNvSpPr>
            <p:nvPr/>
          </p:nvSpPr>
          <p:spPr bwMode="auto">
            <a:xfrm>
              <a:off x="2056742" y="3545067"/>
              <a:ext cx="460375" cy="519113"/>
            </a:xfrm>
            <a:prstGeom prst="rect">
              <a:avLst/>
            </a:prstGeom>
            <a:noFill/>
            <a:ln w="9525">
              <a:noFill/>
              <a:miter lim="800000"/>
              <a:headEnd/>
              <a:tailEnd/>
            </a:ln>
            <a:effectLst/>
          </p:spPr>
          <p:txBody>
            <a:bodyPr wrap="none">
              <a:prstTxWarp prst="textNoShape">
                <a:avLst/>
              </a:prstTxWarp>
              <a:spAutoFit/>
            </a:bodyPr>
            <a:lstStyle/>
            <a:p>
              <a:r>
                <a:rPr lang="it-IT" sz="2800">
                  <a:latin typeface="Arial Black" charset="0"/>
                </a:rPr>
                <a:t>A</a:t>
              </a:r>
              <a:endParaRPr lang="it-IT"/>
            </a:p>
          </p:txBody>
        </p:sp>
        <p:sp>
          <p:nvSpPr>
            <p:cNvPr id="11" name="Line 4"/>
            <p:cNvSpPr>
              <a:spLocks noChangeShapeType="1"/>
            </p:cNvSpPr>
            <p:nvPr/>
          </p:nvSpPr>
          <p:spPr bwMode="auto">
            <a:xfrm rot="2406745">
              <a:off x="2209142" y="3364092"/>
              <a:ext cx="1588" cy="914400"/>
            </a:xfrm>
            <a:prstGeom prst="line">
              <a:avLst/>
            </a:prstGeom>
            <a:noFill/>
            <a:ln w="25400">
              <a:solidFill>
                <a:schemeClr val="tx1"/>
              </a:solidFill>
              <a:round/>
              <a:headEnd/>
              <a:tailEnd/>
            </a:ln>
            <a:effectLst/>
          </p:spPr>
          <p:txBody>
            <a:bodyPr wrap="none" anchor="ctr">
              <a:prstTxWarp prst="textNoShape">
                <a:avLst/>
              </a:prstTxWarp>
            </a:bodyPr>
            <a:lstStyle/>
            <a:p>
              <a:endParaRPr lang="it-IT"/>
            </a:p>
          </p:txBody>
        </p:sp>
        <p:sp>
          <p:nvSpPr>
            <p:cNvPr id="12" name="Line 5"/>
            <p:cNvSpPr>
              <a:spLocks noChangeShapeType="1"/>
            </p:cNvSpPr>
            <p:nvPr/>
          </p:nvSpPr>
          <p:spPr bwMode="auto">
            <a:xfrm rot="5391827">
              <a:off x="2246448" y="4164986"/>
              <a:ext cx="1588" cy="2667000"/>
            </a:xfrm>
            <a:prstGeom prst="line">
              <a:avLst/>
            </a:prstGeom>
            <a:noFill/>
            <a:ln w="9525">
              <a:solidFill>
                <a:schemeClr val="tx1"/>
              </a:solidFill>
              <a:round/>
              <a:headEnd/>
              <a:tailEnd/>
            </a:ln>
            <a:effectLst/>
          </p:spPr>
          <p:txBody>
            <a:bodyPr wrap="none" anchor="ctr">
              <a:prstTxWarp prst="textNoShape">
                <a:avLst/>
              </a:prstTxWarp>
            </a:bodyPr>
            <a:lstStyle/>
            <a:p>
              <a:endParaRPr lang="it-IT"/>
            </a:p>
          </p:txBody>
        </p:sp>
        <p:sp>
          <p:nvSpPr>
            <p:cNvPr id="13" name="Line 6"/>
            <p:cNvSpPr>
              <a:spLocks noChangeShapeType="1"/>
            </p:cNvSpPr>
            <p:nvPr/>
          </p:nvSpPr>
          <p:spPr bwMode="auto">
            <a:xfrm>
              <a:off x="913742" y="2373492"/>
              <a:ext cx="0" cy="3124200"/>
            </a:xfrm>
            <a:prstGeom prst="line">
              <a:avLst/>
            </a:prstGeom>
            <a:noFill/>
            <a:ln w="9525">
              <a:solidFill>
                <a:schemeClr val="tx1"/>
              </a:solidFill>
              <a:round/>
              <a:headEnd/>
              <a:tailEnd/>
            </a:ln>
            <a:effectLst/>
          </p:spPr>
          <p:txBody>
            <a:bodyPr wrap="none" anchor="ctr">
              <a:prstTxWarp prst="textNoShape">
                <a:avLst/>
              </a:prstTxWarp>
            </a:bodyPr>
            <a:lstStyle/>
            <a:p>
              <a:endParaRPr lang="it-IT"/>
            </a:p>
          </p:txBody>
        </p:sp>
        <p:sp>
          <p:nvSpPr>
            <p:cNvPr id="14" name="Line 7"/>
            <p:cNvSpPr>
              <a:spLocks noChangeShapeType="1"/>
            </p:cNvSpPr>
            <p:nvPr/>
          </p:nvSpPr>
          <p:spPr bwMode="auto">
            <a:xfrm>
              <a:off x="3580742" y="2373492"/>
              <a:ext cx="0" cy="3124200"/>
            </a:xfrm>
            <a:prstGeom prst="line">
              <a:avLst/>
            </a:prstGeom>
            <a:noFill/>
            <a:ln w="9525">
              <a:solidFill>
                <a:schemeClr val="tx1"/>
              </a:solidFill>
              <a:round/>
              <a:headEnd/>
              <a:tailEnd/>
            </a:ln>
            <a:effectLst/>
          </p:spPr>
          <p:txBody>
            <a:bodyPr wrap="none" anchor="ctr">
              <a:prstTxWarp prst="textNoShape">
                <a:avLst/>
              </a:prstTxWarp>
            </a:bodyPr>
            <a:lstStyle/>
            <a:p>
              <a:endParaRPr lang="it-IT"/>
            </a:p>
          </p:txBody>
        </p:sp>
        <p:sp>
          <p:nvSpPr>
            <p:cNvPr id="15" name="Line 8"/>
            <p:cNvSpPr>
              <a:spLocks noChangeShapeType="1"/>
            </p:cNvSpPr>
            <p:nvPr/>
          </p:nvSpPr>
          <p:spPr bwMode="auto">
            <a:xfrm rot="5391827">
              <a:off x="2246448" y="1040786"/>
              <a:ext cx="1588" cy="2667000"/>
            </a:xfrm>
            <a:prstGeom prst="line">
              <a:avLst/>
            </a:prstGeom>
            <a:noFill/>
            <a:ln w="9525">
              <a:solidFill>
                <a:schemeClr val="tx1"/>
              </a:solidFill>
              <a:round/>
              <a:headEnd/>
              <a:tailEnd/>
            </a:ln>
            <a:effectLst/>
          </p:spPr>
          <p:txBody>
            <a:bodyPr wrap="none" anchor="ctr">
              <a:prstTxWarp prst="textNoShape">
                <a:avLst/>
              </a:prstTxWarp>
            </a:bodyPr>
            <a:lstStyle/>
            <a:p>
              <a:endParaRPr lang="it-IT"/>
            </a:p>
          </p:txBody>
        </p:sp>
      </p:grpSp>
    </p:spTree>
  </p:cSld>
  <p:clrMapOvr>
    <a:masterClrMapping/>
  </p:clrMapOvr>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egnaposto numero diapositiva 4"/>
          <p:cNvSpPr>
            <a:spLocks noGrp="1"/>
          </p:cNvSpPr>
          <p:nvPr>
            <p:ph type="sldNum" sz="quarter" idx="12"/>
          </p:nvPr>
        </p:nvSpPr>
        <p:spPr/>
        <p:txBody>
          <a:bodyPr/>
          <a:lstStyle/>
          <a:p>
            <a:fld id="{E1DF343D-E118-914E-901A-47D7F15E1A00}" type="slidenum">
              <a:rPr lang="it-IT"/>
              <a:pPr/>
              <a:t>117</a:t>
            </a:fld>
            <a:endParaRPr lang="it-IT"/>
          </a:p>
        </p:txBody>
      </p:sp>
      <p:sp>
        <p:nvSpPr>
          <p:cNvPr id="73731" name="Text Box 3"/>
          <p:cNvSpPr txBox="1">
            <a:spLocks noChangeArrowheads="1"/>
          </p:cNvSpPr>
          <p:nvPr/>
        </p:nvSpPr>
        <p:spPr bwMode="auto">
          <a:xfrm>
            <a:off x="461851" y="487452"/>
            <a:ext cx="8301149" cy="4524315"/>
          </a:xfrm>
          <a:prstGeom prst="rect">
            <a:avLst/>
          </a:prstGeom>
          <a:noFill/>
          <a:ln w="12700" cap="sq">
            <a:noFill/>
            <a:miter lim="800000"/>
            <a:headEnd type="none" w="sm" len="sm"/>
            <a:tailEnd type="none" w="sm" len="sm"/>
          </a:ln>
          <a:effectLst/>
        </p:spPr>
        <p:txBody>
          <a:bodyPr wrap="square">
            <a:prstTxWarp prst="textNoShape">
              <a:avLst/>
            </a:prstTxWarp>
            <a:spAutoFit/>
          </a:bodyPr>
          <a:lstStyle/>
          <a:p>
            <a:pPr marL="358775" indent="-358775" algn="just">
              <a:buFont typeface="Arial"/>
              <a:buChar char="•"/>
            </a:pPr>
            <a:r>
              <a:rPr lang="it-IT" sz="2400" dirty="0"/>
              <a:t>La condizione </a:t>
            </a:r>
            <a:r>
              <a:rPr lang="it-IT" sz="2400" b="1" dirty="0" err="1"/>
              <a:t>R</a:t>
            </a:r>
            <a:r>
              <a:rPr lang="it-IT" sz="2400" dirty="0"/>
              <a:t> è una </a:t>
            </a:r>
            <a:r>
              <a:rPr lang="it-IT" sz="2400" i="1" dirty="0"/>
              <a:t>condizione di classificazione casuale</a:t>
            </a:r>
            <a:r>
              <a:rPr lang="it-IT" sz="2400" dirty="0"/>
              <a:t>. In essa, ognuna delle otto linee era presentata tre volte con soprascritta la A, tre volte con soprascritta la B. In questa condizione non vi è correlazione tra la classificazione e la lunghezza delle linee. Infatti, la classe A comprende sia le linee corte sia le linee lunghe e altrettanto vale per la classe B. Le otto linee sono presenti tutte e con la stessa frequenza sia in A sia in B.</a:t>
            </a:r>
          </a:p>
          <a:p>
            <a:pPr marL="358775" indent="-358775" algn="just">
              <a:buFont typeface="Arial"/>
              <a:buChar char="•"/>
            </a:pPr>
            <a:endParaRPr lang="it-IT" sz="2400" dirty="0"/>
          </a:p>
          <a:p>
            <a:pPr marL="358775" indent="-358775" algn="just">
              <a:buFont typeface="Arial"/>
              <a:buChar char="•"/>
            </a:pPr>
            <a:r>
              <a:rPr lang="it-IT" sz="2400" dirty="0"/>
              <a:t>La condizione </a:t>
            </a:r>
            <a:r>
              <a:rPr lang="it-IT" sz="2400" b="1" dirty="0" err="1"/>
              <a:t>U</a:t>
            </a:r>
            <a:r>
              <a:rPr lang="it-IT" sz="2400" dirty="0"/>
              <a:t> è una </a:t>
            </a:r>
            <a:r>
              <a:rPr lang="it-IT" sz="2400" i="1" dirty="0"/>
              <a:t>condizione di non classificazione</a:t>
            </a:r>
            <a:r>
              <a:rPr lang="it-IT" sz="2400" dirty="0"/>
              <a:t>; in essa, infatti, le otto linee erano presentate senza la A o la </a:t>
            </a:r>
            <a:r>
              <a:rPr lang="it-IT" sz="2400" dirty="0" err="1"/>
              <a:t>B</a:t>
            </a:r>
            <a:r>
              <a:rPr lang="it-IT" sz="2400" dirty="0"/>
              <a:t> soprascritta.</a:t>
            </a:r>
          </a:p>
        </p:txBody>
      </p:sp>
    </p:spTree>
  </p:cSld>
  <p:clrMapOvr>
    <a:masterClrMapping/>
  </p:clrMapOvr>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egnaposto numero diapositiva 5"/>
          <p:cNvSpPr>
            <a:spLocks noGrp="1"/>
          </p:cNvSpPr>
          <p:nvPr>
            <p:ph type="sldNum" sz="quarter" idx="12"/>
          </p:nvPr>
        </p:nvSpPr>
        <p:spPr/>
        <p:txBody>
          <a:bodyPr/>
          <a:lstStyle/>
          <a:p>
            <a:fld id="{870EE322-3EF5-D042-AC98-9381395CB678}" type="slidenum">
              <a:rPr lang="it-IT"/>
              <a:pPr/>
              <a:t>118</a:t>
            </a:fld>
            <a:endParaRPr lang="it-IT"/>
          </a:p>
        </p:txBody>
      </p:sp>
      <p:graphicFrame>
        <p:nvGraphicFramePr>
          <p:cNvPr id="74754" name="Object 2"/>
          <p:cNvGraphicFramePr>
            <a:graphicFrameLocks noChangeAspect="1"/>
          </p:cNvGraphicFramePr>
          <p:nvPr>
            <p:ph type="tbl" idx="1"/>
          </p:nvPr>
        </p:nvGraphicFramePr>
        <p:xfrm>
          <a:off x="685800" y="2000250"/>
          <a:ext cx="7772400" cy="4037013"/>
        </p:xfrm>
        <a:graphic>
          <a:graphicData uri="http://schemas.openxmlformats.org/presentationml/2006/ole">
            <p:oleObj spid="_x0000_s137218" name="Documento" r:id="rId3" imgW="7924320" imgH="4114800" progId="Word.Document.8">
              <p:embed/>
            </p:oleObj>
          </a:graphicData>
        </a:graphic>
      </p:graphicFrame>
      <p:graphicFrame>
        <p:nvGraphicFramePr>
          <p:cNvPr id="74755" name="Object 3"/>
          <p:cNvGraphicFramePr>
            <a:graphicFrameLocks noChangeAspect="1"/>
          </p:cNvGraphicFramePr>
          <p:nvPr/>
        </p:nvGraphicFramePr>
        <p:xfrm>
          <a:off x="359217" y="1752600"/>
          <a:ext cx="8557065" cy="4038600"/>
        </p:xfrm>
        <a:graphic>
          <a:graphicData uri="http://schemas.openxmlformats.org/presentationml/2006/ole">
            <p:oleObj spid="_x0000_s137219" name="Documento" r:id="rId4" imgW="7074360" imgH="3416760" progId="Word.Document.8">
              <p:embed/>
            </p:oleObj>
          </a:graphicData>
        </a:graphic>
      </p:graphicFrame>
    </p:spTree>
  </p:cSld>
  <p:clrMapOvr>
    <a:masterClrMapping/>
  </p:clrMapOvr>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egnaposto numero diapositiva 4"/>
          <p:cNvSpPr>
            <a:spLocks noGrp="1"/>
          </p:cNvSpPr>
          <p:nvPr>
            <p:ph type="sldNum" sz="quarter" idx="12"/>
          </p:nvPr>
        </p:nvSpPr>
        <p:spPr/>
        <p:txBody>
          <a:bodyPr/>
          <a:lstStyle/>
          <a:p>
            <a:fld id="{CD2B62FF-B74A-1548-A94F-1E9D0BAB945D}" type="slidenum">
              <a:rPr lang="it-IT"/>
              <a:pPr/>
              <a:t>119</a:t>
            </a:fld>
            <a:endParaRPr lang="it-IT"/>
          </a:p>
        </p:txBody>
      </p:sp>
      <p:sp>
        <p:nvSpPr>
          <p:cNvPr id="75779" name="Text Box 3"/>
          <p:cNvSpPr txBox="1">
            <a:spLocks noChangeArrowheads="1"/>
          </p:cNvSpPr>
          <p:nvPr/>
        </p:nvSpPr>
        <p:spPr bwMode="auto">
          <a:xfrm>
            <a:off x="269413" y="333520"/>
            <a:ext cx="8493587" cy="6370974"/>
          </a:xfrm>
          <a:prstGeom prst="rect">
            <a:avLst/>
          </a:prstGeom>
          <a:noFill/>
          <a:ln w="12700" cap="sq">
            <a:noFill/>
            <a:miter lim="800000"/>
            <a:headEnd type="none" w="sm" len="sm"/>
            <a:tailEnd type="none" w="sm" len="sm"/>
          </a:ln>
          <a:effectLst/>
        </p:spPr>
        <p:txBody>
          <a:bodyPr wrap="square">
            <a:prstTxWarp prst="textNoShape">
              <a:avLst/>
            </a:prstTxWarp>
            <a:spAutoFit/>
          </a:bodyPr>
          <a:lstStyle/>
          <a:p>
            <a:pPr algn="just"/>
            <a:r>
              <a:rPr lang="it-IT" sz="2400" dirty="0" smtClean="0"/>
              <a:t>Per </a:t>
            </a:r>
            <a:r>
              <a:rPr lang="it-IT" sz="2400" dirty="0"/>
              <a:t>abituare i partecipanti agli stimoli, si usavano due modalità di presentazione: </a:t>
            </a:r>
            <a:r>
              <a:rPr lang="it-IT" sz="2400" i="1" dirty="0"/>
              <a:t>successiva</a:t>
            </a:r>
            <a:r>
              <a:rPr lang="it-IT" sz="2400" dirty="0"/>
              <a:t> e </a:t>
            </a:r>
            <a:r>
              <a:rPr lang="it-IT" sz="2400" i="1" dirty="0"/>
              <a:t>simultanea</a:t>
            </a:r>
            <a:r>
              <a:rPr lang="it-IT" sz="2400" dirty="0"/>
              <a:t>.</a:t>
            </a:r>
          </a:p>
          <a:p>
            <a:pPr marL="482600" indent="-482600" algn="just"/>
            <a:endParaRPr lang="it-IT" sz="2400" dirty="0" smtClean="0"/>
          </a:p>
          <a:p>
            <a:pPr marL="482600" indent="-482600" algn="just">
              <a:buFont typeface="Arial"/>
              <a:buChar char="•"/>
            </a:pPr>
            <a:r>
              <a:rPr lang="it-IT" sz="2400" dirty="0" smtClean="0"/>
              <a:t>Nella </a:t>
            </a:r>
            <a:r>
              <a:rPr lang="it-IT" sz="2400" i="1" dirty="0" err="1"/>
              <a:t>familiarizzazione</a:t>
            </a:r>
            <a:r>
              <a:rPr lang="it-IT" sz="2400" i="1" dirty="0"/>
              <a:t> di tipo successivo</a:t>
            </a:r>
            <a:r>
              <a:rPr lang="it-IT" sz="2400" dirty="0"/>
              <a:t>, la serie era presentata due volte. La prima volta, l’ordine degli stimoli era 5-8, 1-4; la seconda era 4-1, 8-5. Si diceva che gli stimoli presentati erano un campione degli stimoli che avrebbero in seguito valutato. Nella condizione </a:t>
            </a:r>
            <a:r>
              <a:rPr lang="it-IT" sz="2400" dirty="0" err="1"/>
              <a:t>C</a:t>
            </a:r>
            <a:r>
              <a:rPr lang="it-IT" sz="2400" dirty="0"/>
              <a:t>, le linee erano classificate; nella condizione </a:t>
            </a:r>
            <a:r>
              <a:rPr lang="it-IT" sz="2400" dirty="0" err="1"/>
              <a:t>U</a:t>
            </a:r>
            <a:r>
              <a:rPr lang="it-IT" sz="2400" dirty="0"/>
              <a:t> non lo erano; nella </a:t>
            </a:r>
            <a:r>
              <a:rPr lang="it-IT" sz="2400" dirty="0" err="1"/>
              <a:t>R</a:t>
            </a:r>
            <a:r>
              <a:rPr lang="it-IT" sz="2400" dirty="0"/>
              <a:t>, per ogni linea si stabiliva casualmente se dovesse essere A o B.</a:t>
            </a:r>
          </a:p>
          <a:p>
            <a:pPr marL="482600" indent="-482600" algn="just">
              <a:buFont typeface="Arial"/>
              <a:buChar char="•"/>
            </a:pPr>
            <a:endParaRPr lang="it-IT" sz="2400" dirty="0" smtClean="0"/>
          </a:p>
          <a:p>
            <a:pPr marL="482600" indent="-482600" algn="just">
              <a:buFont typeface="Arial"/>
              <a:buChar char="•"/>
            </a:pPr>
            <a:r>
              <a:rPr lang="it-IT" sz="2400" dirty="0" smtClean="0"/>
              <a:t>Nella </a:t>
            </a:r>
            <a:r>
              <a:rPr lang="it-IT" sz="2400" i="1" dirty="0" err="1"/>
              <a:t>familiarizzazione</a:t>
            </a:r>
            <a:r>
              <a:rPr lang="it-IT" sz="2400" i="1" dirty="0"/>
              <a:t> di tipo simultaneo</a:t>
            </a:r>
            <a:r>
              <a:rPr lang="it-IT" sz="2400" dirty="0"/>
              <a:t>, i cartoni contenenti le otto linee erano collocati uno accanto all’altro, in modo che la linea </a:t>
            </a:r>
            <a:r>
              <a:rPr lang="it-IT" sz="2400" dirty="0" err="1"/>
              <a:t>8</a:t>
            </a:r>
            <a:r>
              <a:rPr lang="it-IT" sz="2400" dirty="0"/>
              <a:t> e la linea </a:t>
            </a:r>
            <a:r>
              <a:rPr lang="it-IT" sz="2400" dirty="0" err="1"/>
              <a:t>1</a:t>
            </a:r>
            <a:r>
              <a:rPr lang="it-IT" sz="2400" dirty="0"/>
              <a:t> fossero vicine. Nella condizione </a:t>
            </a:r>
            <a:r>
              <a:rPr lang="it-IT" sz="2400" dirty="0" err="1"/>
              <a:t>C</a:t>
            </a:r>
            <a:r>
              <a:rPr lang="it-IT" sz="2400" dirty="0"/>
              <a:t>, le linee erano classificate; nella condizione </a:t>
            </a:r>
            <a:r>
              <a:rPr lang="it-IT" sz="2400" dirty="0" err="1"/>
              <a:t>U</a:t>
            </a:r>
            <a:r>
              <a:rPr lang="it-IT" sz="2400" dirty="0"/>
              <a:t> non lo erano; nella condizione </a:t>
            </a:r>
            <a:r>
              <a:rPr lang="it-IT" sz="2400" dirty="0" err="1"/>
              <a:t>R</a:t>
            </a:r>
            <a:r>
              <a:rPr lang="it-IT" sz="2400" dirty="0"/>
              <a:t>, le etichette A e </a:t>
            </a:r>
            <a:r>
              <a:rPr lang="it-IT" sz="2400" dirty="0" err="1"/>
              <a:t>B</a:t>
            </a:r>
            <a:r>
              <a:rPr lang="it-IT" sz="2400" dirty="0"/>
              <a:t> si alternavano casualmente sulla dimensione di lunghezza.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contenuto 2"/>
          <p:cNvSpPr txBox="1">
            <a:spLocks/>
          </p:cNvSpPr>
          <p:nvPr/>
        </p:nvSpPr>
        <p:spPr>
          <a:xfrm>
            <a:off x="463056" y="354119"/>
            <a:ext cx="8229600" cy="6288662"/>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lang="it-IT" sz="2800" dirty="0" smtClean="0"/>
              <a:t>Fare parte di un gruppo non necessariamente porta le persone a comportarsi in modo distruttivo. </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lang="it-IT" sz="2800" dirty="0" smtClean="0"/>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lang="it-IT" sz="2800" dirty="0" smtClean="0"/>
              <a:t>Secondo  </a:t>
            </a:r>
            <a:r>
              <a:rPr lang="it-IT" sz="2800" b="1" dirty="0" err="1" smtClean="0"/>
              <a:t>Diener</a:t>
            </a:r>
            <a:r>
              <a:rPr lang="it-IT" sz="2800" dirty="0" smtClean="0"/>
              <a:t> nella folla le persone perdono autoconsapevolezza dirigendo l’attenzione sull’esterno, invece che su se stessi. </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lang="it-IT" sz="2800" dirty="0" smtClean="0"/>
              <a:t>Come conseguenza le persone sono meno influenzate dai valori personali e più influenzate da stimoli e norme presenti nell’ambiente.</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Segnaposto numero diapositiva 2"/>
          <p:cNvSpPr>
            <a:spLocks noGrp="1"/>
          </p:cNvSpPr>
          <p:nvPr>
            <p:ph type="sldNum" sz="quarter" idx="12"/>
          </p:nvPr>
        </p:nvSpPr>
        <p:spPr/>
        <p:txBody>
          <a:bodyPr/>
          <a:lstStyle/>
          <a:p>
            <a:fld id="{56D30F9B-B80C-7845-98C8-BFF4F9F68C62}" type="slidenum">
              <a:rPr lang="it-IT" smtClean="0"/>
              <a:pPr/>
              <a:t>12</a:t>
            </a:fld>
            <a:endParaRPr lang="it-IT"/>
          </a:p>
        </p:txBody>
      </p:sp>
    </p:spTree>
  </p:cSld>
  <p:clrMapOvr>
    <a:masterClrMapping/>
  </p:clrMapOvr>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2"/>
          </p:nvPr>
        </p:nvSpPr>
        <p:spPr/>
        <p:txBody>
          <a:bodyPr/>
          <a:lstStyle/>
          <a:p>
            <a:fld id="{353E37DC-ACE0-624C-8275-DBBA31ADE3FC}" type="slidenum">
              <a:rPr lang="it-IT"/>
              <a:pPr/>
              <a:t>120</a:t>
            </a:fld>
            <a:endParaRPr lang="it-IT"/>
          </a:p>
        </p:txBody>
      </p:sp>
      <p:sp>
        <p:nvSpPr>
          <p:cNvPr id="53251" name="Text Box 3"/>
          <p:cNvSpPr txBox="1">
            <a:spLocks noChangeArrowheads="1"/>
          </p:cNvSpPr>
          <p:nvPr/>
        </p:nvSpPr>
        <p:spPr bwMode="auto">
          <a:xfrm>
            <a:off x="346388" y="1981200"/>
            <a:ext cx="8492812" cy="3785652"/>
          </a:xfrm>
          <a:prstGeom prst="rect">
            <a:avLst/>
          </a:prstGeom>
          <a:noFill/>
          <a:ln w="12700" cap="sq">
            <a:noFill/>
            <a:miter lim="800000"/>
            <a:headEnd type="none" w="sm" len="sm"/>
            <a:tailEnd type="none" w="sm" len="sm"/>
          </a:ln>
          <a:effectLst/>
        </p:spPr>
        <p:txBody>
          <a:bodyPr wrap="square">
            <a:prstTxWarp prst="textNoShape">
              <a:avLst/>
            </a:prstTxWarp>
            <a:spAutoFit/>
          </a:bodyPr>
          <a:lstStyle/>
          <a:p>
            <a:pPr marL="358775" indent="-358775" algn="just">
              <a:buFont typeface="Arial"/>
              <a:buChar char="•"/>
            </a:pPr>
            <a:r>
              <a:rPr lang="it-IT" sz="2400" i="1" dirty="0"/>
              <a:t>Ipotesi 1a</a:t>
            </a:r>
            <a:r>
              <a:rPr lang="it-IT" sz="2400" dirty="0"/>
              <a:t>. Si confronta la condizione </a:t>
            </a:r>
            <a:r>
              <a:rPr lang="it-IT" sz="2400" b="1" dirty="0" err="1"/>
              <a:t>C</a:t>
            </a:r>
            <a:r>
              <a:rPr lang="it-IT" sz="2400" dirty="0"/>
              <a:t> con la condizione </a:t>
            </a:r>
            <a:r>
              <a:rPr lang="it-IT" sz="2400" b="1" dirty="0" err="1"/>
              <a:t>U</a:t>
            </a:r>
            <a:r>
              <a:rPr lang="it-IT" sz="2400" dirty="0"/>
              <a:t>. Si ipotizza che la classificazione sistematica degli stimoli determini effetti di differenziazione intercategoriale. In termini operativi si ipotizza che lo stimolo </a:t>
            </a:r>
            <a:r>
              <a:rPr lang="it-IT" sz="2400" b="1" dirty="0" err="1"/>
              <a:t>4</a:t>
            </a:r>
            <a:r>
              <a:rPr lang="it-IT" sz="2400" dirty="0"/>
              <a:t> e lo stimolo </a:t>
            </a:r>
            <a:r>
              <a:rPr lang="it-IT" sz="2400" b="1" dirty="0" err="1"/>
              <a:t>5</a:t>
            </a:r>
            <a:r>
              <a:rPr lang="it-IT" sz="2400" dirty="0"/>
              <a:t> siano percepiti più diversi nella condizione </a:t>
            </a:r>
            <a:r>
              <a:rPr lang="it-IT" sz="2400" b="1" dirty="0" err="1"/>
              <a:t>C</a:t>
            </a:r>
            <a:r>
              <a:rPr lang="it-IT" sz="2400" dirty="0"/>
              <a:t> che nella condizione </a:t>
            </a:r>
            <a:r>
              <a:rPr lang="it-IT" sz="2400" b="1" dirty="0" err="1"/>
              <a:t>U</a:t>
            </a:r>
            <a:r>
              <a:rPr lang="it-IT" sz="2400" dirty="0"/>
              <a:t>.</a:t>
            </a:r>
          </a:p>
          <a:p>
            <a:pPr marL="358775" indent="-358775" algn="just">
              <a:buFont typeface="Arial"/>
              <a:buChar char="•"/>
            </a:pPr>
            <a:r>
              <a:rPr lang="it-IT" sz="2400" i="1" dirty="0"/>
              <a:t>Ipotesi 1b</a:t>
            </a:r>
            <a:r>
              <a:rPr lang="it-IT" sz="2400" dirty="0"/>
              <a:t>. Si confronta la condizione </a:t>
            </a:r>
            <a:r>
              <a:rPr lang="it-IT" sz="2400" b="1" dirty="0" err="1"/>
              <a:t>R</a:t>
            </a:r>
            <a:r>
              <a:rPr lang="it-IT" sz="2400" dirty="0"/>
              <a:t> con la condizione </a:t>
            </a:r>
            <a:r>
              <a:rPr lang="it-IT" sz="2400" b="1" dirty="0" err="1"/>
              <a:t>U</a:t>
            </a:r>
            <a:r>
              <a:rPr lang="it-IT" sz="2400" dirty="0"/>
              <a:t>. Si ipotizza che la classificazione casuale degli stimoli non determini effetti di differenziazione intercategoriale. In termini operativi si ipotizza che la differenza percepita tra lo stimolo </a:t>
            </a:r>
            <a:r>
              <a:rPr lang="it-IT" sz="2400" b="1" dirty="0" err="1"/>
              <a:t>4</a:t>
            </a:r>
            <a:r>
              <a:rPr lang="it-IT" sz="2400" b="1" dirty="0"/>
              <a:t> </a:t>
            </a:r>
            <a:r>
              <a:rPr lang="it-IT" sz="2400" dirty="0"/>
              <a:t>e lo stimolo </a:t>
            </a:r>
            <a:r>
              <a:rPr lang="it-IT" sz="2400" b="1" dirty="0" err="1"/>
              <a:t>5</a:t>
            </a:r>
            <a:r>
              <a:rPr lang="it-IT" sz="2400" dirty="0"/>
              <a:t> non sia diversa nella condizione </a:t>
            </a:r>
            <a:r>
              <a:rPr lang="it-IT" sz="2400" b="1" dirty="0" err="1"/>
              <a:t>R</a:t>
            </a:r>
            <a:r>
              <a:rPr lang="it-IT" sz="2400" dirty="0"/>
              <a:t> rispetto alla condizione </a:t>
            </a:r>
            <a:r>
              <a:rPr lang="it-IT" sz="2400" b="1" dirty="0" err="1"/>
              <a:t>U</a:t>
            </a:r>
            <a:r>
              <a:rPr lang="it-IT" sz="2400" dirty="0"/>
              <a:t>.</a:t>
            </a:r>
          </a:p>
        </p:txBody>
      </p:sp>
      <p:sp>
        <p:nvSpPr>
          <p:cNvPr id="53252" name="Text Box 4"/>
          <p:cNvSpPr txBox="1">
            <a:spLocks noChangeArrowheads="1"/>
          </p:cNvSpPr>
          <p:nvPr/>
        </p:nvSpPr>
        <p:spPr bwMode="auto">
          <a:xfrm>
            <a:off x="346388" y="457200"/>
            <a:ext cx="8492812" cy="1200328"/>
          </a:xfrm>
          <a:prstGeom prst="rect">
            <a:avLst/>
          </a:prstGeom>
          <a:noFill/>
          <a:ln w="12700" cap="sq">
            <a:noFill/>
            <a:miter lim="800000"/>
            <a:headEnd type="none" w="sm" len="sm"/>
            <a:tailEnd type="none" w="sm" len="sm"/>
          </a:ln>
          <a:effectLst/>
        </p:spPr>
        <p:txBody>
          <a:bodyPr wrap="square">
            <a:prstTxWarp prst="textNoShape">
              <a:avLst/>
            </a:prstTxWarp>
            <a:spAutoFit/>
          </a:bodyPr>
          <a:lstStyle/>
          <a:p>
            <a:r>
              <a:rPr lang="it-IT" sz="2400" b="1" dirty="0"/>
              <a:t>Le ipotesi.</a:t>
            </a:r>
          </a:p>
          <a:p>
            <a:endParaRPr lang="it-IT" sz="2400" b="1" dirty="0"/>
          </a:p>
          <a:p>
            <a:r>
              <a:rPr lang="it-IT" sz="2400" dirty="0"/>
              <a:t>L’ipotesi </a:t>
            </a:r>
            <a:r>
              <a:rPr lang="it-IT" sz="2400" dirty="0" err="1"/>
              <a:t>1</a:t>
            </a:r>
            <a:r>
              <a:rPr lang="it-IT" sz="2400" dirty="0"/>
              <a:t> riguarda il processo di differenziazione intercategoriale</a:t>
            </a:r>
          </a:p>
        </p:txBody>
      </p:sp>
    </p:spTree>
  </p:cSld>
  <p:clrMapOvr>
    <a:masterClrMapping/>
  </p:clrMapOvr>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2"/>
          </p:nvPr>
        </p:nvSpPr>
        <p:spPr/>
        <p:txBody>
          <a:bodyPr/>
          <a:lstStyle/>
          <a:p>
            <a:fld id="{6BA4CE6E-606B-2247-AD3F-F3399175A1F7}" type="slidenum">
              <a:rPr lang="it-IT"/>
              <a:pPr/>
              <a:t>121</a:t>
            </a:fld>
            <a:endParaRPr lang="it-IT"/>
          </a:p>
        </p:txBody>
      </p:sp>
      <p:sp>
        <p:nvSpPr>
          <p:cNvPr id="55299" name="Text Box 3"/>
          <p:cNvSpPr txBox="1">
            <a:spLocks noChangeArrowheads="1"/>
          </p:cNvSpPr>
          <p:nvPr/>
        </p:nvSpPr>
        <p:spPr bwMode="auto">
          <a:xfrm>
            <a:off x="359217" y="1752600"/>
            <a:ext cx="8403783" cy="4154983"/>
          </a:xfrm>
          <a:prstGeom prst="rect">
            <a:avLst/>
          </a:prstGeom>
          <a:noFill/>
          <a:ln w="12700" cap="sq">
            <a:noFill/>
            <a:miter lim="800000"/>
            <a:headEnd type="none" w="sm" len="sm"/>
            <a:tailEnd type="none" w="sm" len="sm"/>
          </a:ln>
          <a:effectLst/>
        </p:spPr>
        <p:txBody>
          <a:bodyPr wrap="square">
            <a:prstTxWarp prst="textNoShape">
              <a:avLst/>
            </a:prstTxWarp>
            <a:spAutoFit/>
          </a:bodyPr>
          <a:lstStyle/>
          <a:p>
            <a:pPr marL="358775" indent="-358775" algn="just">
              <a:buFont typeface="Arial"/>
              <a:buChar char="•"/>
            </a:pPr>
            <a:r>
              <a:rPr lang="it-IT" sz="2400" i="1" dirty="0"/>
              <a:t>Ipotesi 2a</a:t>
            </a:r>
            <a:r>
              <a:rPr lang="it-IT" sz="2400" dirty="0"/>
              <a:t>. Si confronta la condizione </a:t>
            </a:r>
            <a:r>
              <a:rPr lang="it-IT" sz="2400" b="1" dirty="0" err="1"/>
              <a:t>C</a:t>
            </a:r>
            <a:r>
              <a:rPr lang="it-IT" sz="2400" dirty="0"/>
              <a:t> con la condizione </a:t>
            </a:r>
            <a:r>
              <a:rPr lang="it-IT" sz="2400" b="1" dirty="0" err="1"/>
              <a:t>U</a:t>
            </a:r>
            <a:r>
              <a:rPr lang="it-IT" sz="2400" dirty="0"/>
              <a:t>. Si ipotizza che la classificazione sistematica degli stimoli determini effetti di assimilazione </a:t>
            </a:r>
            <a:r>
              <a:rPr lang="it-IT" sz="2400" dirty="0" err="1"/>
              <a:t>intracategoriale</a:t>
            </a:r>
            <a:r>
              <a:rPr lang="it-IT" sz="2400" dirty="0"/>
              <a:t>. In termini operativi, si ipotizza che gli stimoli contigui della stessa categoria siano percepiti più simili nella condizione </a:t>
            </a:r>
            <a:r>
              <a:rPr lang="it-IT" sz="2400" b="1" dirty="0" err="1"/>
              <a:t>C</a:t>
            </a:r>
            <a:r>
              <a:rPr lang="it-IT" sz="2400" dirty="0"/>
              <a:t> che nella </a:t>
            </a:r>
            <a:r>
              <a:rPr lang="it-IT" sz="2400" b="1" dirty="0" err="1"/>
              <a:t>U</a:t>
            </a:r>
            <a:r>
              <a:rPr lang="it-IT" sz="2400" dirty="0"/>
              <a:t>.</a:t>
            </a:r>
          </a:p>
          <a:p>
            <a:pPr marL="358775" indent="-358775" algn="just">
              <a:buFont typeface="Arial"/>
              <a:buChar char="•"/>
            </a:pPr>
            <a:r>
              <a:rPr lang="it-IT" sz="2400" i="1" dirty="0"/>
              <a:t>Ipotesi 2b</a:t>
            </a:r>
            <a:r>
              <a:rPr lang="it-IT" sz="2400" dirty="0"/>
              <a:t>. Si confronta la condizione </a:t>
            </a:r>
            <a:r>
              <a:rPr lang="it-IT" sz="2400" b="1" dirty="0" err="1"/>
              <a:t>R</a:t>
            </a:r>
            <a:r>
              <a:rPr lang="it-IT" sz="2400" dirty="0"/>
              <a:t> con la condizione </a:t>
            </a:r>
            <a:r>
              <a:rPr lang="it-IT" sz="2400" b="1" dirty="0" err="1"/>
              <a:t>U</a:t>
            </a:r>
            <a:r>
              <a:rPr lang="it-IT" sz="2400" dirty="0"/>
              <a:t>. Si ipotizza che la classificazione casuale degli stimoli non determini effetti di assimilazione </a:t>
            </a:r>
            <a:r>
              <a:rPr lang="it-IT" sz="2400" dirty="0" err="1"/>
              <a:t>intracategoriale</a:t>
            </a:r>
            <a:r>
              <a:rPr lang="it-IT" sz="2400" dirty="0"/>
              <a:t>. In termini operativi, si ipotizza che la differenza percepita tra gli stimoli contigui della stessa categoria non sia diversa nella condizione </a:t>
            </a:r>
            <a:r>
              <a:rPr lang="it-IT" sz="2400" b="1" dirty="0" err="1"/>
              <a:t>R</a:t>
            </a:r>
            <a:r>
              <a:rPr lang="it-IT" sz="2400" dirty="0"/>
              <a:t> rispetto alla </a:t>
            </a:r>
            <a:r>
              <a:rPr lang="it-IT" sz="2400" b="1" dirty="0" err="1"/>
              <a:t>U</a:t>
            </a:r>
            <a:r>
              <a:rPr lang="it-IT" sz="2400" dirty="0"/>
              <a:t>.</a:t>
            </a:r>
          </a:p>
        </p:txBody>
      </p:sp>
      <p:sp>
        <p:nvSpPr>
          <p:cNvPr id="55300" name="Text Box 4"/>
          <p:cNvSpPr txBox="1">
            <a:spLocks noChangeArrowheads="1"/>
          </p:cNvSpPr>
          <p:nvPr/>
        </p:nvSpPr>
        <p:spPr bwMode="auto">
          <a:xfrm>
            <a:off x="359217" y="915168"/>
            <a:ext cx="8479983" cy="461665"/>
          </a:xfrm>
          <a:prstGeom prst="rect">
            <a:avLst/>
          </a:prstGeom>
          <a:noFill/>
          <a:ln w="12700" cap="sq">
            <a:noFill/>
            <a:miter lim="800000"/>
            <a:headEnd type="none" w="sm" len="sm"/>
            <a:tailEnd type="none" w="sm" len="sm"/>
          </a:ln>
          <a:effectLst/>
        </p:spPr>
        <p:txBody>
          <a:bodyPr wrap="square">
            <a:prstTxWarp prst="textNoShape">
              <a:avLst/>
            </a:prstTxWarp>
            <a:spAutoFit/>
          </a:bodyPr>
          <a:lstStyle/>
          <a:p>
            <a:r>
              <a:rPr lang="it-IT" sz="2400" dirty="0"/>
              <a:t>L’ipotesi </a:t>
            </a:r>
            <a:r>
              <a:rPr lang="it-IT" sz="2400" dirty="0" err="1"/>
              <a:t>2</a:t>
            </a:r>
            <a:r>
              <a:rPr lang="it-IT" sz="2400" dirty="0"/>
              <a:t> riguarda il processo di assimilazione </a:t>
            </a:r>
            <a:r>
              <a:rPr lang="it-IT" sz="2400" dirty="0" err="1"/>
              <a:t>intracategoriale</a:t>
            </a:r>
            <a:r>
              <a:rPr lang="it-IT" sz="2400" dirty="0"/>
              <a:t>.</a:t>
            </a:r>
          </a:p>
        </p:txBody>
      </p:sp>
    </p:spTree>
  </p:cSld>
  <p:clrMapOvr>
    <a:masterClrMapping/>
  </p:clrMapOvr>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egnaposto numero diapositiva 5"/>
          <p:cNvSpPr>
            <a:spLocks noGrp="1"/>
          </p:cNvSpPr>
          <p:nvPr>
            <p:ph type="sldNum" sz="quarter" idx="12"/>
          </p:nvPr>
        </p:nvSpPr>
        <p:spPr/>
        <p:txBody>
          <a:bodyPr/>
          <a:lstStyle/>
          <a:p>
            <a:fld id="{7D5C3FB3-A644-034E-A7BC-FA776BAD48D9}" type="slidenum">
              <a:rPr lang="it-IT"/>
              <a:pPr/>
              <a:t>122</a:t>
            </a:fld>
            <a:endParaRPr lang="it-IT"/>
          </a:p>
        </p:txBody>
      </p:sp>
      <p:sp>
        <p:nvSpPr>
          <p:cNvPr id="56323" name="Text Box 3"/>
          <p:cNvSpPr txBox="1">
            <a:spLocks noChangeArrowheads="1"/>
          </p:cNvSpPr>
          <p:nvPr/>
        </p:nvSpPr>
        <p:spPr bwMode="auto">
          <a:xfrm>
            <a:off x="436192" y="1752600"/>
            <a:ext cx="8250608" cy="3046988"/>
          </a:xfrm>
          <a:prstGeom prst="rect">
            <a:avLst/>
          </a:prstGeom>
          <a:noFill/>
          <a:ln w="12700" cap="sq">
            <a:noFill/>
            <a:miter lim="800000"/>
            <a:headEnd type="none" w="sm" len="sm"/>
            <a:tailEnd type="none" w="sm" len="sm"/>
          </a:ln>
          <a:effectLst/>
        </p:spPr>
        <p:txBody>
          <a:bodyPr wrap="square">
            <a:prstTxWarp prst="textNoShape">
              <a:avLst/>
            </a:prstTxWarp>
            <a:spAutoFit/>
          </a:bodyPr>
          <a:lstStyle/>
          <a:p>
            <a:pPr algn="just"/>
            <a:r>
              <a:rPr lang="it-IT" sz="2400" i="1" dirty="0"/>
              <a:t>L’ipotesi </a:t>
            </a:r>
            <a:r>
              <a:rPr lang="it-IT" sz="2400" i="1" dirty="0" err="1"/>
              <a:t>3</a:t>
            </a:r>
            <a:r>
              <a:rPr lang="it-IT" sz="2400" dirty="0"/>
              <a:t> riguarda gli effetti della </a:t>
            </a:r>
            <a:r>
              <a:rPr lang="it-IT" sz="2400" dirty="0" err="1"/>
              <a:t>familiarizzazione</a:t>
            </a:r>
            <a:r>
              <a:rPr lang="it-IT" sz="2400" dirty="0"/>
              <a:t>. Si ipotizza che, nella condizione </a:t>
            </a:r>
            <a:r>
              <a:rPr lang="it-IT" sz="2400" b="1" dirty="0" err="1"/>
              <a:t>C</a:t>
            </a:r>
            <a:r>
              <a:rPr lang="it-IT" sz="2400" dirty="0"/>
              <a:t>, la classificazione sistematica degli stimoli sia resa più evidente dalla </a:t>
            </a:r>
            <a:r>
              <a:rPr lang="it-IT" sz="2400" dirty="0" err="1"/>
              <a:t>familiarizzazione</a:t>
            </a:r>
            <a:r>
              <a:rPr lang="it-IT" sz="2400" dirty="0"/>
              <a:t> di tipo simultaneo che da quella di tipo successivo. Si ipotizza, cioè, che i processi di differenziazione e assimilazione siano più forti in </a:t>
            </a:r>
            <a:r>
              <a:rPr lang="it-IT" sz="2400" b="1" dirty="0"/>
              <a:t>C</a:t>
            </a:r>
            <a:r>
              <a:rPr lang="it-IT" sz="2400" b="1" baseline="-25000" dirty="0"/>
              <a:t>1</a:t>
            </a:r>
            <a:r>
              <a:rPr lang="it-IT" sz="2400" dirty="0"/>
              <a:t> (Esperimento </a:t>
            </a:r>
            <a:r>
              <a:rPr lang="it-IT" sz="2400" dirty="0" err="1"/>
              <a:t>IIa</a:t>
            </a:r>
            <a:r>
              <a:rPr lang="it-IT" sz="2400" dirty="0"/>
              <a:t>) che in </a:t>
            </a:r>
            <a:r>
              <a:rPr lang="it-IT" sz="2400" b="1" dirty="0" err="1"/>
              <a:t>C</a:t>
            </a:r>
            <a:r>
              <a:rPr lang="it-IT" sz="2400" dirty="0"/>
              <a:t> (Esperimento </a:t>
            </a:r>
            <a:r>
              <a:rPr lang="it-IT" sz="2400" dirty="0" err="1"/>
              <a:t>Ia</a:t>
            </a:r>
            <a:r>
              <a:rPr lang="it-IT" sz="2400" dirty="0"/>
              <a:t>). Non ci dovrebbe, invece, essere differenza tra le condizioni di controllo: </a:t>
            </a:r>
            <a:r>
              <a:rPr lang="it-IT" sz="2400" b="1" dirty="0"/>
              <a:t>U</a:t>
            </a:r>
            <a:r>
              <a:rPr lang="it-IT" sz="2400" b="1" baseline="-25000" dirty="0"/>
              <a:t>1</a:t>
            </a:r>
            <a:r>
              <a:rPr lang="it-IT" sz="2400" dirty="0"/>
              <a:t> (Esperimento </a:t>
            </a:r>
            <a:r>
              <a:rPr lang="it-IT" sz="2400" dirty="0" err="1"/>
              <a:t>IIa</a:t>
            </a:r>
            <a:r>
              <a:rPr lang="it-IT" sz="2400" dirty="0"/>
              <a:t>) vs. </a:t>
            </a:r>
            <a:r>
              <a:rPr lang="it-IT" sz="2400" b="1" dirty="0" err="1"/>
              <a:t>U</a:t>
            </a:r>
            <a:r>
              <a:rPr lang="it-IT" sz="2400" dirty="0"/>
              <a:t> (Esperimento </a:t>
            </a:r>
            <a:r>
              <a:rPr lang="it-IT" sz="2400" dirty="0" err="1"/>
              <a:t>Ia</a:t>
            </a:r>
            <a:r>
              <a:rPr lang="it-IT" sz="2400" dirty="0"/>
              <a:t>). </a:t>
            </a:r>
          </a:p>
        </p:txBody>
      </p:sp>
    </p:spTree>
  </p:cSld>
  <p:clrMapOvr>
    <a:masterClrMapping/>
  </p:clrMapOvr>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egnaposto numero diapositiva 5"/>
          <p:cNvSpPr>
            <a:spLocks noGrp="1"/>
          </p:cNvSpPr>
          <p:nvPr>
            <p:ph type="sldNum" sz="quarter" idx="12"/>
          </p:nvPr>
        </p:nvSpPr>
        <p:spPr/>
        <p:txBody>
          <a:bodyPr/>
          <a:lstStyle/>
          <a:p>
            <a:fld id="{C0800466-4786-BA4A-B5F4-19D7EBB511A1}" type="slidenum">
              <a:rPr lang="it-IT"/>
              <a:pPr/>
              <a:t>123</a:t>
            </a:fld>
            <a:endParaRPr lang="it-IT"/>
          </a:p>
        </p:txBody>
      </p:sp>
      <p:sp>
        <p:nvSpPr>
          <p:cNvPr id="57347" name="Text Box 3"/>
          <p:cNvSpPr txBox="1">
            <a:spLocks noChangeArrowheads="1"/>
          </p:cNvSpPr>
          <p:nvPr/>
        </p:nvSpPr>
        <p:spPr bwMode="auto">
          <a:xfrm>
            <a:off x="256584" y="1752600"/>
            <a:ext cx="8430216" cy="2677656"/>
          </a:xfrm>
          <a:prstGeom prst="rect">
            <a:avLst/>
          </a:prstGeom>
          <a:noFill/>
          <a:ln w="12700" cap="sq">
            <a:noFill/>
            <a:miter lim="800000"/>
            <a:headEnd type="none" w="sm" len="sm"/>
            <a:tailEnd type="none" w="sm" len="sm"/>
          </a:ln>
          <a:effectLst/>
        </p:spPr>
        <p:txBody>
          <a:bodyPr wrap="square">
            <a:prstTxWarp prst="textNoShape">
              <a:avLst/>
            </a:prstTxWarp>
            <a:spAutoFit/>
          </a:bodyPr>
          <a:lstStyle/>
          <a:p>
            <a:pPr algn="just"/>
            <a:r>
              <a:rPr lang="it-IT" sz="2400" i="1" dirty="0"/>
              <a:t>L’ipotesi </a:t>
            </a:r>
            <a:r>
              <a:rPr lang="it-IT" sz="2400" i="1" dirty="0" err="1"/>
              <a:t>4</a:t>
            </a:r>
            <a:r>
              <a:rPr lang="it-IT" sz="2400" dirty="0"/>
              <a:t> riguarda gli effetti dell’esperienza. Si ipotizza che l’esperienza precedente degli stimoli e della classificazione determini più forti effetti di differenziazione e assimilazione. Si ipotizza cioè che tali effetti siano più forti nella seconda prova (</a:t>
            </a:r>
            <a:r>
              <a:rPr lang="it-IT" sz="2400" b="1" dirty="0"/>
              <a:t>C</a:t>
            </a:r>
            <a:r>
              <a:rPr lang="it-IT" sz="2400" b="1" baseline="-25000" dirty="0"/>
              <a:t>1</a:t>
            </a:r>
            <a:r>
              <a:rPr lang="it-IT" sz="2400" dirty="0"/>
              <a:t>, Esperimento </a:t>
            </a:r>
            <a:r>
              <a:rPr lang="it-IT" sz="2400" dirty="0" err="1"/>
              <a:t>IIb</a:t>
            </a:r>
            <a:r>
              <a:rPr lang="it-IT" sz="2400" dirty="0"/>
              <a:t>) che nella prima prova (</a:t>
            </a:r>
            <a:r>
              <a:rPr lang="it-IT" sz="2400" b="1" dirty="0"/>
              <a:t>C</a:t>
            </a:r>
            <a:r>
              <a:rPr lang="it-IT" sz="2400" b="1" baseline="-25000" dirty="0"/>
              <a:t>1</a:t>
            </a:r>
            <a:r>
              <a:rPr lang="it-IT" sz="2400" dirty="0"/>
              <a:t>, Esperimento </a:t>
            </a:r>
            <a:r>
              <a:rPr lang="it-IT" sz="2400" dirty="0" err="1"/>
              <a:t>IIa</a:t>
            </a:r>
            <a:r>
              <a:rPr lang="it-IT" sz="2400" dirty="0"/>
              <a:t>). Non ci dovrebbe, invece, essere differenza tra le condizioni di controllo: </a:t>
            </a:r>
            <a:r>
              <a:rPr lang="it-IT" sz="2400" b="1" dirty="0"/>
              <a:t>U</a:t>
            </a:r>
            <a:r>
              <a:rPr lang="it-IT" sz="2400" b="1" baseline="-25000" dirty="0"/>
              <a:t>1</a:t>
            </a:r>
            <a:r>
              <a:rPr lang="it-IT" sz="2400" dirty="0"/>
              <a:t> dell’Esperimento </a:t>
            </a:r>
            <a:r>
              <a:rPr lang="it-IT" sz="2400" dirty="0" err="1"/>
              <a:t>IIb</a:t>
            </a:r>
            <a:r>
              <a:rPr lang="it-IT" sz="2400" dirty="0"/>
              <a:t> vs. </a:t>
            </a:r>
            <a:r>
              <a:rPr lang="it-IT" sz="2400" b="1" dirty="0"/>
              <a:t>U</a:t>
            </a:r>
            <a:r>
              <a:rPr lang="it-IT" sz="2400" b="1" baseline="-25000" dirty="0"/>
              <a:t>1</a:t>
            </a:r>
            <a:r>
              <a:rPr lang="it-IT" sz="2400" dirty="0"/>
              <a:t> dell’Esperimento </a:t>
            </a:r>
            <a:r>
              <a:rPr lang="it-IT" sz="2400" dirty="0" err="1"/>
              <a:t>IIa</a:t>
            </a:r>
            <a:r>
              <a:rPr lang="it-IT" sz="2400" dirty="0"/>
              <a:t>.  </a:t>
            </a:r>
          </a:p>
        </p:txBody>
      </p:sp>
    </p:spTree>
  </p:cSld>
  <p:clrMapOvr>
    <a:masterClrMapping/>
  </p:clrMapOvr>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egnaposto numero diapositiva 5"/>
          <p:cNvSpPr>
            <a:spLocks noGrp="1"/>
          </p:cNvSpPr>
          <p:nvPr>
            <p:ph type="sldNum" sz="quarter" idx="12"/>
          </p:nvPr>
        </p:nvSpPr>
        <p:spPr/>
        <p:txBody>
          <a:bodyPr/>
          <a:lstStyle/>
          <a:p>
            <a:fld id="{0C4AA73C-E4F3-EE40-B4D9-A700F092F386}" type="slidenum">
              <a:rPr lang="it-IT"/>
              <a:pPr/>
              <a:t>124</a:t>
            </a:fld>
            <a:endParaRPr lang="it-IT"/>
          </a:p>
        </p:txBody>
      </p:sp>
      <p:sp>
        <p:nvSpPr>
          <p:cNvPr id="58370" name="Rectangle 2"/>
          <p:cNvSpPr>
            <a:spLocks noGrp="1" noChangeArrowheads="1"/>
          </p:cNvSpPr>
          <p:nvPr>
            <p:ph type="title"/>
          </p:nvPr>
        </p:nvSpPr>
        <p:spPr>
          <a:xfrm>
            <a:off x="384875" y="620124"/>
            <a:ext cx="8454325" cy="685800"/>
          </a:xfrm>
        </p:spPr>
        <p:txBody>
          <a:bodyPr/>
          <a:lstStyle/>
          <a:p>
            <a:pPr algn="l">
              <a:lnSpc>
                <a:spcPct val="50000"/>
              </a:lnSpc>
            </a:pPr>
            <a:r>
              <a:rPr lang="it-IT" sz="2200" dirty="0"/>
              <a:t>Tabella </a:t>
            </a:r>
            <a:r>
              <a:rPr lang="it-IT" sz="2200" dirty="0" err="1"/>
              <a:t>2</a:t>
            </a:r>
            <a:r>
              <a:rPr lang="it-IT" sz="2200" dirty="0"/>
              <a:t>. Risultati della prima (</a:t>
            </a:r>
            <a:r>
              <a:rPr lang="it-IT" sz="2200" dirty="0" err="1"/>
              <a:t>Ia</a:t>
            </a:r>
            <a:r>
              <a:rPr lang="it-IT" sz="2200" dirty="0"/>
              <a:t> e </a:t>
            </a:r>
            <a:r>
              <a:rPr lang="it-IT" sz="2200" dirty="0" err="1"/>
              <a:t>IIa</a:t>
            </a:r>
            <a:r>
              <a:rPr lang="it-IT" sz="2200" dirty="0"/>
              <a:t>) e della seconda (</a:t>
            </a:r>
            <a:r>
              <a:rPr lang="it-IT" sz="2200" dirty="0" err="1"/>
              <a:t>Ib</a:t>
            </a:r>
            <a:r>
              <a:rPr lang="it-IT" sz="2200" dirty="0"/>
              <a:t> e </a:t>
            </a:r>
            <a:r>
              <a:rPr lang="it-IT" sz="2200" dirty="0" err="1"/>
              <a:t>IIb</a:t>
            </a:r>
            <a:r>
              <a:rPr lang="it-IT" sz="2200" dirty="0"/>
              <a:t>) prova</a:t>
            </a:r>
            <a:r>
              <a:rPr lang="it-IT" dirty="0"/>
              <a:t> </a:t>
            </a:r>
          </a:p>
        </p:txBody>
      </p:sp>
      <p:graphicFrame>
        <p:nvGraphicFramePr>
          <p:cNvPr id="58371" name="Object 3"/>
          <p:cNvGraphicFramePr>
            <a:graphicFrameLocks noChangeAspect="1"/>
          </p:cNvGraphicFramePr>
          <p:nvPr>
            <p:ph type="tbl" idx="1"/>
          </p:nvPr>
        </p:nvGraphicFramePr>
        <p:xfrm>
          <a:off x="384875" y="1219200"/>
          <a:ext cx="8416225" cy="5257800"/>
        </p:xfrm>
        <a:graphic>
          <a:graphicData uri="http://schemas.openxmlformats.org/presentationml/2006/ole">
            <p:oleObj spid="_x0000_s144386" name="Documento" r:id="rId3" imgW="8417520" imgH="6308640" progId="Word.Document.8">
              <p:embed/>
            </p:oleObj>
          </a:graphicData>
        </a:graphic>
      </p:graphicFrame>
    </p:spTree>
  </p:cSld>
  <p:clrMapOvr>
    <a:masterClrMapping/>
  </p:clrMapOvr>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egnaposto numero diapositiva 3"/>
          <p:cNvSpPr>
            <a:spLocks noGrp="1"/>
          </p:cNvSpPr>
          <p:nvPr>
            <p:ph type="sldNum" sz="quarter" idx="12"/>
          </p:nvPr>
        </p:nvSpPr>
        <p:spPr/>
        <p:txBody>
          <a:bodyPr/>
          <a:lstStyle/>
          <a:p>
            <a:fld id="{F1E80D75-4A22-6046-88AB-63D6A56722E0}" type="slidenum">
              <a:rPr lang="it-IT"/>
              <a:pPr/>
              <a:t>125</a:t>
            </a:fld>
            <a:endParaRPr lang="it-IT"/>
          </a:p>
        </p:txBody>
      </p:sp>
      <p:sp>
        <p:nvSpPr>
          <p:cNvPr id="59394" name="Text Box 2"/>
          <p:cNvSpPr txBox="1">
            <a:spLocks noChangeArrowheads="1"/>
          </p:cNvSpPr>
          <p:nvPr/>
        </p:nvSpPr>
        <p:spPr bwMode="auto">
          <a:xfrm>
            <a:off x="320731" y="700088"/>
            <a:ext cx="8518470" cy="701675"/>
          </a:xfrm>
          <a:prstGeom prst="rect">
            <a:avLst/>
          </a:prstGeom>
          <a:noFill/>
          <a:ln w="12700" cap="sq">
            <a:noFill/>
            <a:miter lim="800000"/>
            <a:headEnd type="none" w="sm" len="sm"/>
            <a:tailEnd type="none" w="sm" len="sm"/>
          </a:ln>
          <a:effectLst/>
        </p:spPr>
        <p:txBody>
          <a:bodyPr wrap="square">
            <a:prstTxWarp prst="textNoShape">
              <a:avLst/>
            </a:prstTxWarp>
            <a:spAutoFit/>
          </a:bodyPr>
          <a:lstStyle/>
          <a:p>
            <a:r>
              <a:rPr lang="it-IT" sz="2000" dirty="0"/>
              <a:t>Figura </a:t>
            </a:r>
            <a:r>
              <a:rPr lang="it-IT" sz="2000" dirty="0" err="1"/>
              <a:t>1</a:t>
            </a:r>
            <a:r>
              <a:rPr lang="it-IT" sz="2000" dirty="0"/>
              <a:t>. Confronto tra differenze reali e differenze stimate tra stimoli adiacenti, Esperimenti </a:t>
            </a:r>
            <a:r>
              <a:rPr lang="it-IT" sz="2000" dirty="0" err="1"/>
              <a:t>Ia</a:t>
            </a:r>
            <a:r>
              <a:rPr lang="it-IT" sz="2000" dirty="0"/>
              <a:t> e </a:t>
            </a:r>
            <a:r>
              <a:rPr lang="it-IT" sz="2000" dirty="0" err="1"/>
              <a:t>IIa</a:t>
            </a:r>
            <a:r>
              <a:rPr lang="it-IT" sz="2000" dirty="0"/>
              <a:t>.</a:t>
            </a:r>
          </a:p>
        </p:txBody>
      </p:sp>
      <p:grpSp>
        <p:nvGrpSpPr>
          <p:cNvPr id="2" name="Group 4"/>
          <p:cNvGrpSpPr>
            <a:grpSpLocks/>
          </p:cNvGrpSpPr>
          <p:nvPr/>
        </p:nvGrpSpPr>
        <p:grpSpPr bwMode="auto">
          <a:xfrm>
            <a:off x="1770063" y="1535113"/>
            <a:ext cx="6459537" cy="5094287"/>
            <a:chOff x="1115" y="912"/>
            <a:chExt cx="4069" cy="3209"/>
          </a:xfrm>
        </p:grpSpPr>
        <p:graphicFrame>
          <p:nvGraphicFramePr>
            <p:cNvPr id="59397" name="Object 5"/>
            <p:cNvGraphicFramePr>
              <a:graphicFrameLocks noChangeAspect="1"/>
            </p:cNvGraphicFramePr>
            <p:nvPr/>
          </p:nvGraphicFramePr>
          <p:xfrm>
            <a:off x="1115" y="912"/>
            <a:ext cx="4069" cy="3209"/>
          </p:xfrm>
          <a:graphic>
            <a:graphicData uri="http://schemas.openxmlformats.org/presentationml/2006/ole">
              <p:oleObj spid="_x0000_s145410" name="Grafico" r:id="rId3" imgW="7658100" imgH="6045200" progId="MSGraph.Chart.8">
                <p:embed/>
              </p:oleObj>
            </a:graphicData>
          </a:graphic>
        </p:graphicFrame>
        <p:sp>
          <p:nvSpPr>
            <p:cNvPr id="59398" name="Line 6"/>
            <p:cNvSpPr>
              <a:spLocks noChangeShapeType="1"/>
            </p:cNvSpPr>
            <p:nvPr/>
          </p:nvSpPr>
          <p:spPr bwMode="auto">
            <a:xfrm>
              <a:off x="1488" y="2976"/>
              <a:ext cx="2592" cy="0"/>
            </a:xfrm>
            <a:prstGeom prst="line">
              <a:avLst/>
            </a:prstGeom>
            <a:noFill/>
            <a:ln w="12700" cap="sq">
              <a:solidFill>
                <a:schemeClr val="tx1"/>
              </a:solidFill>
              <a:round/>
              <a:headEnd type="none" w="sm" len="sm"/>
              <a:tailEnd type="none" w="sm" len="sm"/>
            </a:ln>
            <a:effectLst/>
          </p:spPr>
          <p:txBody>
            <a:bodyPr wrap="none">
              <a:prstTxWarp prst="textNoShape">
                <a:avLst/>
              </a:prstTxWarp>
            </a:bodyPr>
            <a:lstStyle/>
            <a:p>
              <a:endParaRPr lang="it-IT"/>
            </a:p>
          </p:txBody>
        </p:sp>
      </p:grpSp>
      <p:sp>
        <p:nvSpPr>
          <p:cNvPr id="59399" name="Text Box 7"/>
          <p:cNvSpPr txBox="1">
            <a:spLocks noChangeArrowheads="1"/>
          </p:cNvSpPr>
          <p:nvPr/>
        </p:nvSpPr>
        <p:spPr bwMode="auto">
          <a:xfrm>
            <a:off x="7086600" y="2743200"/>
            <a:ext cx="957263" cy="366713"/>
          </a:xfrm>
          <a:prstGeom prst="rect">
            <a:avLst/>
          </a:prstGeom>
          <a:noFill/>
          <a:ln w="12700" cap="sq">
            <a:noFill/>
            <a:miter lim="800000"/>
            <a:headEnd type="none" w="sm" len="sm"/>
            <a:tailEnd type="none" w="sm" len="sm"/>
          </a:ln>
          <a:effectLst/>
        </p:spPr>
        <p:txBody>
          <a:bodyPr wrap="none">
            <a:prstTxWarp prst="textNoShape">
              <a:avLst/>
            </a:prstTxWarp>
            <a:spAutoFit/>
          </a:bodyPr>
          <a:lstStyle/>
          <a:p>
            <a:r>
              <a:rPr lang="it-IT" sz="1800"/>
              <a:t>1</a:t>
            </a:r>
            <a:r>
              <a:rPr lang="it-IT" sz="1800" baseline="30000"/>
              <a:t>a</a:t>
            </a:r>
            <a:r>
              <a:rPr lang="it-IT" sz="1800"/>
              <a:t> Prova</a:t>
            </a:r>
          </a:p>
        </p:txBody>
      </p:sp>
    </p:spTree>
  </p:cSld>
  <p:clrMapOvr>
    <a:masterClrMapping/>
  </p:clrMapOvr>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egnaposto numero diapositiva 3"/>
          <p:cNvSpPr>
            <a:spLocks noGrp="1"/>
          </p:cNvSpPr>
          <p:nvPr>
            <p:ph type="sldNum" sz="quarter" idx="12"/>
          </p:nvPr>
        </p:nvSpPr>
        <p:spPr/>
        <p:txBody>
          <a:bodyPr/>
          <a:lstStyle/>
          <a:p>
            <a:fld id="{156511D9-B56A-0A4C-8E66-C0B952DD86CB}" type="slidenum">
              <a:rPr lang="it-IT"/>
              <a:pPr/>
              <a:t>126</a:t>
            </a:fld>
            <a:endParaRPr lang="it-IT"/>
          </a:p>
        </p:txBody>
      </p:sp>
      <p:sp>
        <p:nvSpPr>
          <p:cNvPr id="60418" name="Text Box 2"/>
          <p:cNvSpPr txBox="1">
            <a:spLocks noChangeArrowheads="1"/>
          </p:cNvSpPr>
          <p:nvPr/>
        </p:nvSpPr>
        <p:spPr bwMode="auto">
          <a:xfrm>
            <a:off x="243755" y="700088"/>
            <a:ext cx="8595446" cy="701675"/>
          </a:xfrm>
          <a:prstGeom prst="rect">
            <a:avLst/>
          </a:prstGeom>
          <a:noFill/>
          <a:ln w="12700" cap="sq">
            <a:noFill/>
            <a:miter lim="800000"/>
            <a:headEnd type="none" w="sm" len="sm"/>
            <a:tailEnd type="none" w="sm" len="sm"/>
          </a:ln>
          <a:effectLst/>
        </p:spPr>
        <p:txBody>
          <a:bodyPr wrap="square">
            <a:prstTxWarp prst="textNoShape">
              <a:avLst/>
            </a:prstTxWarp>
            <a:spAutoFit/>
          </a:bodyPr>
          <a:lstStyle/>
          <a:p>
            <a:r>
              <a:rPr lang="it-IT" sz="2000" dirty="0"/>
              <a:t>Figura </a:t>
            </a:r>
            <a:r>
              <a:rPr lang="it-IT" sz="2000" dirty="0" err="1"/>
              <a:t>2</a:t>
            </a:r>
            <a:r>
              <a:rPr lang="it-IT" sz="2000" dirty="0"/>
              <a:t>. Confronto tra differenze reali e differenze stimate tra stimoli adiacenti, Esperimenti </a:t>
            </a:r>
            <a:r>
              <a:rPr lang="it-IT" sz="2000" dirty="0" err="1"/>
              <a:t>Ib</a:t>
            </a:r>
            <a:r>
              <a:rPr lang="it-IT" sz="2000" dirty="0"/>
              <a:t> e </a:t>
            </a:r>
            <a:r>
              <a:rPr lang="it-IT" sz="2000" dirty="0" err="1"/>
              <a:t>IIb</a:t>
            </a:r>
            <a:r>
              <a:rPr lang="it-IT" sz="2000" dirty="0"/>
              <a:t>.</a:t>
            </a:r>
          </a:p>
        </p:txBody>
      </p:sp>
      <p:grpSp>
        <p:nvGrpSpPr>
          <p:cNvPr id="2" name="Group 4"/>
          <p:cNvGrpSpPr>
            <a:grpSpLocks/>
          </p:cNvGrpSpPr>
          <p:nvPr/>
        </p:nvGrpSpPr>
        <p:grpSpPr bwMode="auto">
          <a:xfrm>
            <a:off x="1676400" y="1535113"/>
            <a:ext cx="6459538" cy="5094287"/>
            <a:chOff x="1056" y="967"/>
            <a:chExt cx="4069" cy="3209"/>
          </a:xfrm>
        </p:grpSpPr>
        <p:graphicFrame>
          <p:nvGraphicFramePr>
            <p:cNvPr id="60421" name="Object 5"/>
            <p:cNvGraphicFramePr>
              <a:graphicFrameLocks noChangeAspect="1"/>
            </p:cNvGraphicFramePr>
            <p:nvPr/>
          </p:nvGraphicFramePr>
          <p:xfrm>
            <a:off x="1056" y="967"/>
            <a:ext cx="4069" cy="3209"/>
          </p:xfrm>
          <a:graphic>
            <a:graphicData uri="http://schemas.openxmlformats.org/presentationml/2006/ole">
              <p:oleObj spid="_x0000_s146434" name="Grafico" r:id="rId3" imgW="7658100" imgH="6045200" progId="MSGraph.Chart.8">
                <p:embed/>
              </p:oleObj>
            </a:graphicData>
          </a:graphic>
        </p:graphicFrame>
        <p:sp>
          <p:nvSpPr>
            <p:cNvPr id="60422" name="Text Box 6"/>
            <p:cNvSpPr txBox="1">
              <a:spLocks noChangeArrowheads="1"/>
            </p:cNvSpPr>
            <p:nvPr/>
          </p:nvSpPr>
          <p:spPr bwMode="auto">
            <a:xfrm>
              <a:off x="4464" y="1728"/>
              <a:ext cx="603" cy="231"/>
            </a:xfrm>
            <a:prstGeom prst="rect">
              <a:avLst/>
            </a:prstGeom>
            <a:noFill/>
            <a:ln w="12700" cap="sq">
              <a:noFill/>
              <a:miter lim="800000"/>
              <a:headEnd type="none" w="sm" len="sm"/>
              <a:tailEnd type="none" w="sm" len="sm"/>
            </a:ln>
            <a:effectLst/>
          </p:spPr>
          <p:txBody>
            <a:bodyPr wrap="none">
              <a:prstTxWarp prst="textNoShape">
                <a:avLst/>
              </a:prstTxWarp>
              <a:spAutoFit/>
            </a:bodyPr>
            <a:lstStyle/>
            <a:p>
              <a:r>
                <a:rPr lang="it-IT" sz="1800"/>
                <a:t>2</a:t>
              </a:r>
              <a:r>
                <a:rPr lang="it-IT" sz="1800" baseline="30000"/>
                <a:t>a</a:t>
              </a:r>
              <a:r>
                <a:rPr lang="it-IT" sz="1800"/>
                <a:t> Prova</a:t>
              </a:r>
            </a:p>
          </p:txBody>
        </p:sp>
        <p:sp>
          <p:nvSpPr>
            <p:cNvPr id="60423" name="Line 7"/>
            <p:cNvSpPr>
              <a:spLocks noChangeShapeType="1"/>
            </p:cNvSpPr>
            <p:nvPr/>
          </p:nvSpPr>
          <p:spPr bwMode="auto">
            <a:xfrm>
              <a:off x="1440" y="3120"/>
              <a:ext cx="2640" cy="0"/>
            </a:xfrm>
            <a:prstGeom prst="line">
              <a:avLst/>
            </a:prstGeom>
            <a:noFill/>
            <a:ln w="12700" cap="sq">
              <a:solidFill>
                <a:schemeClr val="tx1"/>
              </a:solidFill>
              <a:round/>
              <a:headEnd type="none" w="sm" len="sm"/>
              <a:tailEnd type="none" w="sm" len="sm"/>
            </a:ln>
            <a:effectLst/>
          </p:spPr>
          <p:txBody>
            <a:bodyPr wrap="none">
              <a:prstTxWarp prst="textNoShape">
                <a:avLst/>
              </a:prstTxWarp>
            </a:bodyPr>
            <a:lstStyle/>
            <a:p>
              <a:endParaRPr lang="it-IT"/>
            </a:p>
          </p:txBody>
        </p:sp>
      </p:grpSp>
    </p:spTree>
  </p:cSld>
  <p:clrMapOvr>
    <a:masterClrMapping/>
  </p:clrMapOvr>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8" name="Segnaposto numero diapositiva 3"/>
          <p:cNvSpPr>
            <a:spLocks noGrp="1"/>
          </p:cNvSpPr>
          <p:nvPr>
            <p:ph type="sldNum" sz="quarter" idx="12"/>
          </p:nvPr>
        </p:nvSpPr>
        <p:spPr/>
        <p:txBody>
          <a:bodyPr/>
          <a:lstStyle/>
          <a:p>
            <a:fld id="{21E694E9-3C97-5448-B4AA-304FC0987C84}" type="slidenum">
              <a:rPr lang="it-IT"/>
              <a:pPr/>
              <a:t>127</a:t>
            </a:fld>
            <a:endParaRPr lang="it-IT"/>
          </a:p>
        </p:txBody>
      </p:sp>
      <p:grpSp>
        <p:nvGrpSpPr>
          <p:cNvPr id="2" name="Group 2"/>
          <p:cNvGrpSpPr>
            <a:grpSpLocks/>
          </p:cNvGrpSpPr>
          <p:nvPr/>
        </p:nvGrpSpPr>
        <p:grpSpPr bwMode="auto">
          <a:xfrm>
            <a:off x="575951" y="924307"/>
            <a:ext cx="4706938" cy="4191000"/>
            <a:chOff x="561" y="32"/>
            <a:chExt cx="3637" cy="2869"/>
          </a:xfrm>
        </p:grpSpPr>
        <p:graphicFrame>
          <p:nvGraphicFramePr>
            <p:cNvPr id="61443" name="Object 3"/>
            <p:cNvGraphicFramePr>
              <a:graphicFrameLocks noChangeAspect="1"/>
            </p:cNvGraphicFramePr>
            <p:nvPr/>
          </p:nvGraphicFramePr>
          <p:xfrm>
            <a:off x="561" y="32"/>
            <a:ext cx="3637" cy="2869"/>
          </p:xfrm>
          <a:graphic>
            <a:graphicData uri="http://schemas.openxmlformats.org/presentationml/2006/ole">
              <p:oleObj spid="_x0000_s147458" name="Grafico" r:id="rId3" imgW="7658100" imgH="6045200" progId="MSGraph.Chart.8">
                <p:embed/>
              </p:oleObj>
            </a:graphicData>
          </a:graphic>
        </p:graphicFrame>
        <p:sp>
          <p:nvSpPr>
            <p:cNvPr id="61444" name="Line 4"/>
            <p:cNvSpPr>
              <a:spLocks noChangeShapeType="1"/>
            </p:cNvSpPr>
            <p:nvPr/>
          </p:nvSpPr>
          <p:spPr bwMode="auto">
            <a:xfrm>
              <a:off x="960" y="2901"/>
              <a:ext cx="2304" cy="0"/>
            </a:xfrm>
            <a:prstGeom prst="line">
              <a:avLst/>
            </a:prstGeom>
            <a:noFill/>
            <a:ln w="12700" cap="sq">
              <a:solidFill>
                <a:schemeClr val="tx1"/>
              </a:solidFill>
              <a:round/>
              <a:headEnd type="none" w="sm" len="sm"/>
              <a:tailEnd type="none" w="sm" len="sm"/>
            </a:ln>
            <a:effectLst/>
          </p:spPr>
          <p:txBody>
            <a:bodyPr wrap="none">
              <a:prstTxWarp prst="textNoShape">
                <a:avLst/>
              </a:prstTxWarp>
            </a:bodyPr>
            <a:lstStyle/>
            <a:p>
              <a:endParaRPr lang="it-IT"/>
            </a:p>
          </p:txBody>
        </p:sp>
      </p:grpSp>
      <p:sp>
        <p:nvSpPr>
          <p:cNvPr id="61445" name="Rectangle 5"/>
          <p:cNvSpPr>
            <a:spLocks noChangeArrowheads="1"/>
          </p:cNvSpPr>
          <p:nvPr/>
        </p:nvSpPr>
        <p:spPr bwMode="auto">
          <a:xfrm>
            <a:off x="4416425" y="4344988"/>
            <a:ext cx="66675" cy="139700"/>
          </a:xfrm>
          <a:prstGeom prst="rect">
            <a:avLst/>
          </a:prstGeom>
          <a:noFill/>
          <a:ln w="9525">
            <a:noFill/>
            <a:miter lim="800000"/>
            <a:headEnd/>
            <a:tailEnd/>
          </a:ln>
        </p:spPr>
        <p:txBody>
          <a:bodyPr wrap="none" lIns="0" tIns="0" rIns="0" bIns="0">
            <a:prstTxWarp prst="textNoShape">
              <a:avLst/>
            </a:prstTxWarp>
            <a:spAutoFit/>
          </a:bodyPr>
          <a:lstStyle/>
          <a:p>
            <a:r>
              <a:rPr lang="it-IT" sz="800">
                <a:solidFill>
                  <a:srgbClr val="000000"/>
                </a:solidFill>
              </a:rPr>
              <a:t> </a:t>
            </a:r>
            <a:endParaRPr lang="it-IT"/>
          </a:p>
        </p:txBody>
      </p:sp>
      <p:sp>
        <p:nvSpPr>
          <p:cNvPr id="61446" name="Rectangle 6"/>
          <p:cNvSpPr>
            <a:spLocks noChangeArrowheads="1"/>
          </p:cNvSpPr>
          <p:nvPr/>
        </p:nvSpPr>
        <p:spPr bwMode="auto">
          <a:xfrm>
            <a:off x="5924550" y="4392613"/>
            <a:ext cx="147638" cy="228600"/>
          </a:xfrm>
          <a:prstGeom prst="rect">
            <a:avLst/>
          </a:prstGeom>
          <a:noFill/>
          <a:ln w="9525">
            <a:noFill/>
            <a:miter lim="800000"/>
            <a:headEnd/>
            <a:tailEnd/>
          </a:ln>
        </p:spPr>
        <p:txBody>
          <a:bodyPr wrap="none" lIns="0" tIns="0" rIns="0" bIns="0">
            <a:prstTxWarp prst="textNoShape">
              <a:avLst/>
            </a:prstTxWarp>
            <a:spAutoFit/>
          </a:bodyPr>
          <a:lstStyle/>
          <a:p>
            <a:r>
              <a:rPr lang="it-IT" sz="1500">
                <a:solidFill>
                  <a:srgbClr val="000000"/>
                </a:solidFill>
                <a:latin typeface="Arial Black" charset="0"/>
              </a:rPr>
              <a:t>A</a:t>
            </a:r>
            <a:endParaRPr lang="it-IT"/>
          </a:p>
        </p:txBody>
      </p:sp>
      <p:sp>
        <p:nvSpPr>
          <p:cNvPr id="61447" name="Rectangle 7"/>
          <p:cNvSpPr>
            <a:spLocks noChangeArrowheads="1"/>
          </p:cNvSpPr>
          <p:nvPr/>
        </p:nvSpPr>
        <p:spPr bwMode="auto">
          <a:xfrm>
            <a:off x="7727950" y="4392613"/>
            <a:ext cx="147638" cy="228600"/>
          </a:xfrm>
          <a:prstGeom prst="rect">
            <a:avLst/>
          </a:prstGeom>
          <a:noFill/>
          <a:ln w="9525">
            <a:noFill/>
            <a:miter lim="800000"/>
            <a:headEnd/>
            <a:tailEnd/>
          </a:ln>
        </p:spPr>
        <p:txBody>
          <a:bodyPr wrap="none" lIns="0" tIns="0" rIns="0" bIns="0">
            <a:prstTxWarp prst="textNoShape">
              <a:avLst/>
            </a:prstTxWarp>
            <a:spAutoFit/>
          </a:bodyPr>
          <a:lstStyle/>
          <a:p>
            <a:r>
              <a:rPr lang="it-IT" sz="1500" b="1">
                <a:solidFill>
                  <a:srgbClr val="000000"/>
                </a:solidFill>
                <a:latin typeface="Arial Black" charset="0"/>
              </a:rPr>
              <a:t>B</a:t>
            </a:r>
            <a:endParaRPr lang="it-IT"/>
          </a:p>
        </p:txBody>
      </p:sp>
      <p:sp>
        <p:nvSpPr>
          <p:cNvPr id="61448" name="Rectangle 8"/>
          <p:cNvSpPr>
            <a:spLocks noChangeArrowheads="1"/>
          </p:cNvSpPr>
          <p:nvPr/>
        </p:nvSpPr>
        <p:spPr bwMode="auto">
          <a:xfrm>
            <a:off x="5113338" y="4344988"/>
            <a:ext cx="1782762"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49" name="Line 9"/>
          <p:cNvSpPr>
            <a:spLocks noChangeShapeType="1"/>
          </p:cNvSpPr>
          <p:nvPr/>
        </p:nvSpPr>
        <p:spPr bwMode="auto">
          <a:xfrm>
            <a:off x="5113338" y="4344988"/>
            <a:ext cx="1782762"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50" name="Rectangle 10"/>
          <p:cNvSpPr>
            <a:spLocks noChangeArrowheads="1"/>
          </p:cNvSpPr>
          <p:nvPr/>
        </p:nvSpPr>
        <p:spPr bwMode="auto">
          <a:xfrm>
            <a:off x="6896100" y="4344988"/>
            <a:ext cx="4763"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51" name="Line 11"/>
          <p:cNvSpPr>
            <a:spLocks noChangeShapeType="1"/>
          </p:cNvSpPr>
          <p:nvPr/>
        </p:nvSpPr>
        <p:spPr bwMode="auto">
          <a:xfrm>
            <a:off x="6896100" y="4344988"/>
            <a:ext cx="4763"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52" name="Line 12"/>
          <p:cNvSpPr>
            <a:spLocks noChangeShapeType="1"/>
          </p:cNvSpPr>
          <p:nvPr/>
        </p:nvSpPr>
        <p:spPr bwMode="auto">
          <a:xfrm>
            <a:off x="6896100" y="4344988"/>
            <a:ext cx="1588"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453" name="Rectangle 13"/>
          <p:cNvSpPr>
            <a:spLocks noChangeArrowheads="1"/>
          </p:cNvSpPr>
          <p:nvPr/>
        </p:nvSpPr>
        <p:spPr bwMode="auto">
          <a:xfrm>
            <a:off x="6900863" y="4344988"/>
            <a:ext cx="18192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54" name="Line 14"/>
          <p:cNvSpPr>
            <a:spLocks noChangeShapeType="1"/>
          </p:cNvSpPr>
          <p:nvPr/>
        </p:nvSpPr>
        <p:spPr bwMode="auto">
          <a:xfrm>
            <a:off x="6900863" y="4344988"/>
            <a:ext cx="18192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55" name="Rectangle 15"/>
          <p:cNvSpPr>
            <a:spLocks noChangeArrowheads="1"/>
          </p:cNvSpPr>
          <p:nvPr/>
        </p:nvSpPr>
        <p:spPr bwMode="auto">
          <a:xfrm>
            <a:off x="5283200" y="4795838"/>
            <a:ext cx="76200"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a:t>
            </a:r>
            <a:endParaRPr lang="it-IT"/>
          </a:p>
        </p:txBody>
      </p:sp>
      <p:sp>
        <p:nvSpPr>
          <p:cNvPr id="61456" name="Rectangle 16"/>
          <p:cNvSpPr>
            <a:spLocks noChangeArrowheads="1"/>
          </p:cNvSpPr>
          <p:nvPr/>
        </p:nvSpPr>
        <p:spPr bwMode="auto">
          <a:xfrm>
            <a:off x="5729288" y="4795838"/>
            <a:ext cx="76200"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2</a:t>
            </a:r>
            <a:endParaRPr lang="it-IT"/>
          </a:p>
        </p:txBody>
      </p:sp>
      <p:sp>
        <p:nvSpPr>
          <p:cNvPr id="61457" name="Rectangle 17"/>
          <p:cNvSpPr>
            <a:spLocks noChangeArrowheads="1"/>
          </p:cNvSpPr>
          <p:nvPr/>
        </p:nvSpPr>
        <p:spPr bwMode="auto">
          <a:xfrm>
            <a:off x="6199188" y="4795838"/>
            <a:ext cx="76200"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3</a:t>
            </a:r>
            <a:endParaRPr lang="it-IT"/>
          </a:p>
        </p:txBody>
      </p:sp>
      <p:sp>
        <p:nvSpPr>
          <p:cNvPr id="61458" name="Rectangle 18"/>
          <p:cNvSpPr>
            <a:spLocks noChangeArrowheads="1"/>
          </p:cNvSpPr>
          <p:nvPr/>
        </p:nvSpPr>
        <p:spPr bwMode="auto">
          <a:xfrm>
            <a:off x="6645275" y="4795838"/>
            <a:ext cx="76200"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4</a:t>
            </a:r>
            <a:endParaRPr lang="it-IT"/>
          </a:p>
        </p:txBody>
      </p:sp>
      <p:sp>
        <p:nvSpPr>
          <p:cNvPr id="61459" name="Rectangle 19"/>
          <p:cNvSpPr>
            <a:spLocks noChangeArrowheads="1"/>
          </p:cNvSpPr>
          <p:nvPr/>
        </p:nvSpPr>
        <p:spPr bwMode="auto">
          <a:xfrm>
            <a:off x="7091363" y="4795838"/>
            <a:ext cx="76200"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5</a:t>
            </a:r>
            <a:endParaRPr lang="it-IT"/>
          </a:p>
        </p:txBody>
      </p:sp>
      <p:sp>
        <p:nvSpPr>
          <p:cNvPr id="61460" name="Rectangle 20"/>
          <p:cNvSpPr>
            <a:spLocks noChangeArrowheads="1"/>
          </p:cNvSpPr>
          <p:nvPr/>
        </p:nvSpPr>
        <p:spPr bwMode="auto">
          <a:xfrm>
            <a:off x="7559675" y="4795838"/>
            <a:ext cx="76200"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6</a:t>
            </a:r>
            <a:endParaRPr lang="it-IT"/>
          </a:p>
        </p:txBody>
      </p:sp>
      <p:sp>
        <p:nvSpPr>
          <p:cNvPr id="61461" name="Rectangle 21"/>
          <p:cNvSpPr>
            <a:spLocks noChangeArrowheads="1"/>
          </p:cNvSpPr>
          <p:nvPr/>
        </p:nvSpPr>
        <p:spPr bwMode="auto">
          <a:xfrm>
            <a:off x="8029575" y="4795838"/>
            <a:ext cx="76200"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7</a:t>
            </a:r>
            <a:endParaRPr lang="it-IT"/>
          </a:p>
        </p:txBody>
      </p:sp>
      <p:sp>
        <p:nvSpPr>
          <p:cNvPr id="61462" name="Rectangle 22"/>
          <p:cNvSpPr>
            <a:spLocks noChangeArrowheads="1"/>
          </p:cNvSpPr>
          <p:nvPr/>
        </p:nvSpPr>
        <p:spPr bwMode="auto">
          <a:xfrm>
            <a:off x="8470900" y="4795838"/>
            <a:ext cx="76200"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8</a:t>
            </a:r>
            <a:endParaRPr lang="it-IT"/>
          </a:p>
        </p:txBody>
      </p:sp>
      <p:sp>
        <p:nvSpPr>
          <p:cNvPr id="61463" name="Rectangle 23"/>
          <p:cNvSpPr>
            <a:spLocks noChangeArrowheads="1"/>
          </p:cNvSpPr>
          <p:nvPr/>
        </p:nvSpPr>
        <p:spPr bwMode="auto">
          <a:xfrm>
            <a:off x="5113338" y="4697413"/>
            <a:ext cx="425450"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64" name="Line 24"/>
          <p:cNvSpPr>
            <a:spLocks noChangeShapeType="1"/>
          </p:cNvSpPr>
          <p:nvPr/>
        </p:nvSpPr>
        <p:spPr bwMode="auto">
          <a:xfrm>
            <a:off x="5113338" y="4697413"/>
            <a:ext cx="425450"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65" name="Rectangle 25"/>
          <p:cNvSpPr>
            <a:spLocks noChangeArrowheads="1"/>
          </p:cNvSpPr>
          <p:nvPr/>
        </p:nvSpPr>
        <p:spPr bwMode="auto">
          <a:xfrm>
            <a:off x="5538788" y="4697413"/>
            <a:ext cx="9525"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66" name="Line 26"/>
          <p:cNvSpPr>
            <a:spLocks noChangeShapeType="1"/>
          </p:cNvSpPr>
          <p:nvPr/>
        </p:nvSpPr>
        <p:spPr bwMode="auto">
          <a:xfrm>
            <a:off x="5538788" y="4697413"/>
            <a:ext cx="952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67" name="Line 27"/>
          <p:cNvSpPr>
            <a:spLocks noChangeShapeType="1"/>
          </p:cNvSpPr>
          <p:nvPr/>
        </p:nvSpPr>
        <p:spPr bwMode="auto">
          <a:xfrm>
            <a:off x="5538788" y="4697413"/>
            <a:ext cx="1587" cy="7937"/>
          </a:xfrm>
          <a:prstGeom prst="line">
            <a:avLst/>
          </a:prstGeom>
          <a:noFill/>
          <a:ln w="0">
            <a:solidFill>
              <a:srgbClr val="000000"/>
            </a:solidFill>
            <a:round/>
            <a:headEnd/>
            <a:tailEnd/>
          </a:ln>
        </p:spPr>
        <p:txBody>
          <a:bodyPr>
            <a:prstTxWarp prst="textNoShape">
              <a:avLst/>
            </a:prstTxWarp>
          </a:bodyPr>
          <a:lstStyle/>
          <a:p>
            <a:endParaRPr lang="it-IT"/>
          </a:p>
        </p:txBody>
      </p:sp>
      <p:sp>
        <p:nvSpPr>
          <p:cNvPr id="61468" name="Rectangle 28"/>
          <p:cNvSpPr>
            <a:spLocks noChangeArrowheads="1"/>
          </p:cNvSpPr>
          <p:nvPr/>
        </p:nvSpPr>
        <p:spPr bwMode="auto">
          <a:xfrm>
            <a:off x="5548313" y="4697413"/>
            <a:ext cx="458787"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69" name="Line 29"/>
          <p:cNvSpPr>
            <a:spLocks noChangeShapeType="1"/>
          </p:cNvSpPr>
          <p:nvPr/>
        </p:nvSpPr>
        <p:spPr bwMode="auto">
          <a:xfrm>
            <a:off x="5548313" y="4697413"/>
            <a:ext cx="458787"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70" name="Rectangle 30"/>
          <p:cNvSpPr>
            <a:spLocks noChangeArrowheads="1"/>
          </p:cNvSpPr>
          <p:nvPr/>
        </p:nvSpPr>
        <p:spPr bwMode="auto">
          <a:xfrm>
            <a:off x="6007100" y="4697413"/>
            <a:ext cx="9525"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71" name="Line 31"/>
          <p:cNvSpPr>
            <a:spLocks noChangeShapeType="1"/>
          </p:cNvSpPr>
          <p:nvPr/>
        </p:nvSpPr>
        <p:spPr bwMode="auto">
          <a:xfrm>
            <a:off x="6007100" y="4697413"/>
            <a:ext cx="952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72" name="Line 32"/>
          <p:cNvSpPr>
            <a:spLocks noChangeShapeType="1"/>
          </p:cNvSpPr>
          <p:nvPr/>
        </p:nvSpPr>
        <p:spPr bwMode="auto">
          <a:xfrm>
            <a:off x="6007100" y="4697413"/>
            <a:ext cx="1588" cy="7937"/>
          </a:xfrm>
          <a:prstGeom prst="line">
            <a:avLst/>
          </a:prstGeom>
          <a:noFill/>
          <a:ln w="0">
            <a:solidFill>
              <a:srgbClr val="000000"/>
            </a:solidFill>
            <a:round/>
            <a:headEnd/>
            <a:tailEnd/>
          </a:ln>
        </p:spPr>
        <p:txBody>
          <a:bodyPr>
            <a:prstTxWarp prst="textNoShape">
              <a:avLst/>
            </a:prstTxWarp>
          </a:bodyPr>
          <a:lstStyle/>
          <a:p>
            <a:endParaRPr lang="it-IT"/>
          </a:p>
        </p:txBody>
      </p:sp>
      <p:sp>
        <p:nvSpPr>
          <p:cNvPr id="61473" name="Rectangle 33"/>
          <p:cNvSpPr>
            <a:spLocks noChangeArrowheads="1"/>
          </p:cNvSpPr>
          <p:nvPr/>
        </p:nvSpPr>
        <p:spPr bwMode="auto">
          <a:xfrm>
            <a:off x="6016625" y="4697413"/>
            <a:ext cx="460375"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74" name="Line 34"/>
          <p:cNvSpPr>
            <a:spLocks noChangeShapeType="1"/>
          </p:cNvSpPr>
          <p:nvPr/>
        </p:nvSpPr>
        <p:spPr bwMode="auto">
          <a:xfrm>
            <a:off x="6016625" y="4697413"/>
            <a:ext cx="4603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75" name="Rectangle 35"/>
          <p:cNvSpPr>
            <a:spLocks noChangeArrowheads="1"/>
          </p:cNvSpPr>
          <p:nvPr/>
        </p:nvSpPr>
        <p:spPr bwMode="auto">
          <a:xfrm>
            <a:off x="6477000" y="4697413"/>
            <a:ext cx="9525"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76" name="Line 36"/>
          <p:cNvSpPr>
            <a:spLocks noChangeShapeType="1"/>
          </p:cNvSpPr>
          <p:nvPr/>
        </p:nvSpPr>
        <p:spPr bwMode="auto">
          <a:xfrm>
            <a:off x="6477000" y="4697413"/>
            <a:ext cx="952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77" name="Line 37"/>
          <p:cNvSpPr>
            <a:spLocks noChangeShapeType="1"/>
          </p:cNvSpPr>
          <p:nvPr/>
        </p:nvSpPr>
        <p:spPr bwMode="auto">
          <a:xfrm>
            <a:off x="6477000" y="4697413"/>
            <a:ext cx="1588" cy="7937"/>
          </a:xfrm>
          <a:prstGeom prst="line">
            <a:avLst/>
          </a:prstGeom>
          <a:noFill/>
          <a:ln w="0">
            <a:solidFill>
              <a:srgbClr val="000000"/>
            </a:solidFill>
            <a:round/>
            <a:headEnd/>
            <a:tailEnd/>
          </a:ln>
        </p:spPr>
        <p:txBody>
          <a:bodyPr>
            <a:prstTxWarp prst="textNoShape">
              <a:avLst/>
            </a:prstTxWarp>
          </a:bodyPr>
          <a:lstStyle/>
          <a:p>
            <a:endParaRPr lang="it-IT"/>
          </a:p>
        </p:txBody>
      </p:sp>
      <p:sp>
        <p:nvSpPr>
          <p:cNvPr id="61478" name="Rectangle 38"/>
          <p:cNvSpPr>
            <a:spLocks noChangeArrowheads="1"/>
          </p:cNvSpPr>
          <p:nvPr/>
        </p:nvSpPr>
        <p:spPr bwMode="auto">
          <a:xfrm>
            <a:off x="6486525" y="4697413"/>
            <a:ext cx="409575"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79" name="Line 39"/>
          <p:cNvSpPr>
            <a:spLocks noChangeShapeType="1"/>
          </p:cNvSpPr>
          <p:nvPr/>
        </p:nvSpPr>
        <p:spPr bwMode="auto">
          <a:xfrm>
            <a:off x="6486525" y="4697413"/>
            <a:ext cx="4095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80" name="Rectangle 40"/>
          <p:cNvSpPr>
            <a:spLocks noChangeArrowheads="1"/>
          </p:cNvSpPr>
          <p:nvPr/>
        </p:nvSpPr>
        <p:spPr bwMode="auto">
          <a:xfrm>
            <a:off x="6896100" y="4697413"/>
            <a:ext cx="9525"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81" name="Line 41"/>
          <p:cNvSpPr>
            <a:spLocks noChangeShapeType="1"/>
          </p:cNvSpPr>
          <p:nvPr/>
        </p:nvSpPr>
        <p:spPr bwMode="auto">
          <a:xfrm>
            <a:off x="6896100" y="4697413"/>
            <a:ext cx="952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82" name="Line 42"/>
          <p:cNvSpPr>
            <a:spLocks noChangeShapeType="1"/>
          </p:cNvSpPr>
          <p:nvPr/>
        </p:nvSpPr>
        <p:spPr bwMode="auto">
          <a:xfrm>
            <a:off x="6896100" y="4697413"/>
            <a:ext cx="1588" cy="7937"/>
          </a:xfrm>
          <a:prstGeom prst="line">
            <a:avLst/>
          </a:prstGeom>
          <a:noFill/>
          <a:ln w="0">
            <a:solidFill>
              <a:srgbClr val="000000"/>
            </a:solidFill>
            <a:round/>
            <a:headEnd/>
            <a:tailEnd/>
          </a:ln>
        </p:spPr>
        <p:txBody>
          <a:bodyPr>
            <a:prstTxWarp prst="textNoShape">
              <a:avLst/>
            </a:prstTxWarp>
          </a:bodyPr>
          <a:lstStyle/>
          <a:p>
            <a:endParaRPr lang="it-IT"/>
          </a:p>
        </p:txBody>
      </p:sp>
      <p:sp>
        <p:nvSpPr>
          <p:cNvPr id="61483" name="Rectangle 43"/>
          <p:cNvSpPr>
            <a:spLocks noChangeArrowheads="1"/>
          </p:cNvSpPr>
          <p:nvPr/>
        </p:nvSpPr>
        <p:spPr bwMode="auto">
          <a:xfrm>
            <a:off x="6899275" y="4697413"/>
            <a:ext cx="9525"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84" name="Line 44"/>
          <p:cNvSpPr>
            <a:spLocks noChangeShapeType="1"/>
          </p:cNvSpPr>
          <p:nvPr/>
        </p:nvSpPr>
        <p:spPr bwMode="auto">
          <a:xfrm>
            <a:off x="6899275" y="4697413"/>
            <a:ext cx="952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85" name="Line 45"/>
          <p:cNvSpPr>
            <a:spLocks noChangeShapeType="1"/>
          </p:cNvSpPr>
          <p:nvPr/>
        </p:nvSpPr>
        <p:spPr bwMode="auto">
          <a:xfrm>
            <a:off x="6899275" y="4697413"/>
            <a:ext cx="1588" cy="7937"/>
          </a:xfrm>
          <a:prstGeom prst="line">
            <a:avLst/>
          </a:prstGeom>
          <a:noFill/>
          <a:ln w="0">
            <a:solidFill>
              <a:srgbClr val="000000"/>
            </a:solidFill>
            <a:round/>
            <a:headEnd/>
            <a:tailEnd/>
          </a:ln>
        </p:spPr>
        <p:txBody>
          <a:bodyPr>
            <a:prstTxWarp prst="textNoShape">
              <a:avLst/>
            </a:prstTxWarp>
          </a:bodyPr>
          <a:lstStyle/>
          <a:p>
            <a:endParaRPr lang="it-IT"/>
          </a:p>
        </p:txBody>
      </p:sp>
      <p:sp>
        <p:nvSpPr>
          <p:cNvPr id="61486" name="Rectangle 46"/>
          <p:cNvSpPr>
            <a:spLocks noChangeArrowheads="1"/>
          </p:cNvSpPr>
          <p:nvPr/>
        </p:nvSpPr>
        <p:spPr bwMode="auto">
          <a:xfrm>
            <a:off x="6908800" y="4697413"/>
            <a:ext cx="460375"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87" name="Line 47"/>
          <p:cNvSpPr>
            <a:spLocks noChangeShapeType="1"/>
          </p:cNvSpPr>
          <p:nvPr/>
        </p:nvSpPr>
        <p:spPr bwMode="auto">
          <a:xfrm>
            <a:off x="6908800" y="4697413"/>
            <a:ext cx="4603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88" name="Rectangle 48"/>
          <p:cNvSpPr>
            <a:spLocks noChangeArrowheads="1"/>
          </p:cNvSpPr>
          <p:nvPr/>
        </p:nvSpPr>
        <p:spPr bwMode="auto">
          <a:xfrm>
            <a:off x="7369175" y="4697413"/>
            <a:ext cx="9525"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89" name="Line 49"/>
          <p:cNvSpPr>
            <a:spLocks noChangeShapeType="1"/>
          </p:cNvSpPr>
          <p:nvPr/>
        </p:nvSpPr>
        <p:spPr bwMode="auto">
          <a:xfrm>
            <a:off x="7369175" y="4697413"/>
            <a:ext cx="952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90" name="Line 50"/>
          <p:cNvSpPr>
            <a:spLocks noChangeShapeType="1"/>
          </p:cNvSpPr>
          <p:nvPr/>
        </p:nvSpPr>
        <p:spPr bwMode="auto">
          <a:xfrm>
            <a:off x="7369175" y="4697413"/>
            <a:ext cx="1588" cy="7937"/>
          </a:xfrm>
          <a:prstGeom prst="line">
            <a:avLst/>
          </a:prstGeom>
          <a:noFill/>
          <a:ln w="0">
            <a:solidFill>
              <a:srgbClr val="000000"/>
            </a:solidFill>
            <a:round/>
            <a:headEnd/>
            <a:tailEnd/>
          </a:ln>
        </p:spPr>
        <p:txBody>
          <a:bodyPr>
            <a:prstTxWarp prst="textNoShape">
              <a:avLst/>
            </a:prstTxWarp>
          </a:bodyPr>
          <a:lstStyle/>
          <a:p>
            <a:endParaRPr lang="it-IT"/>
          </a:p>
        </p:txBody>
      </p:sp>
      <p:sp>
        <p:nvSpPr>
          <p:cNvPr id="61491" name="Rectangle 51"/>
          <p:cNvSpPr>
            <a:spLocks noChangeArrowheads="1"/>
          </p:cNvSpPr>
          <p:nvPr/>
        </p:nvSpPr>
        <p:spPr bwMode="auto">
          <a:xfrm>
            <a:off x="7378700" y="4697413"/>
            <a:ext cx="458788"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92" name="Line 52"/>
          <p:cNvSpPr>
            <a:spLocks noChangeShapeType="1"/>
          </p:cNvSpPr>
          <p:nvPr/>
        </p:nvSpPr>
        <p:spPr bwMode="auto">
          <a:xfrm>
            <a:off x="7378700" y="4697413"/>
            <a:ext cx="458788"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93" name="Rectangle 53"/>
          <p:cNvSpPr>
            <a:spLocks noChangeArrowheads="1"/>
          </p:cNvSpPr>
          <p:nvPr/>
        </p:nvSpPr>
        <p:spPr bwMode="auto">
          <a:xfrm>
            <a:off x="7837488" y="4697413"/>
            <a:ext cx="9525"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94" name="Line 54"/>
          <p:cNvSpPr>
            <a:spLocks noChangeShapeType="1"/>
          </p:cNvSpPr>
          <p:nvPr/>
        </p:nvSpPr>
        <p:spPr bwMode="auto">
          <a:xfrm>
            <a:off x="7837488" y="4697413"/>
            <a:ext cx="952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95" name="Line 55"/>
          <p:cNvSpPr>
            <a:spLocks noChangeShapeType="1"/>
          </p:cNvSpPr>
          <p:nvPr/>
        </p:nvSpPr>
        <p:spPr bwMode="auto">
          <a:xfrm>
            <a:off x="7837488" y="4697413"/>
            <a:ext cx="1587" cy="7937"/>
          </a:xfrm>
          <a:prstGeom prst="line">
            <a:avLst/>
          </a:prstGeom>
          <a:noFill/>
          <a:ln w="0">
            <a:solidFill>
              <a:srgbClr val="000000"/>
            </a:solidFill>
            <a:round/>
            <a:headEnd/>
            <a:tailEnd/>
          </a:ln>
        </p:spPr>
        <p:txBody>
          <a:bodyPr>
            <a:prstTxWarp prst="textNoShape">
              <a:avLst/>
            </a:prstTxWarp>
          </a:bodyPr>
          <a:lstStyle/>
          <a:p>
            <a:endParaRPr lang="it-IT"/>
          </a:p>
        </p:txBody>
      </p:sp>
      <p:sp>
        <p:nvSpPr>
          <p:cNvPr id="61496" name="Rectangle 56"/>
          <p:cNvSpPr>
            <a:spLocks noChangeArrowheads="1"/>
          </p:cNvSpPr>
          <p:nvPr/>
        </p:nvSpPr>
        <p:spPr bwMode="auto">
          <a:xfrm>
            <a:off x="7847013" y="4697413"/>
            <a:ext cx="460375"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97" name="Line 57"/>
          <p:cNvSpPr>
            <a:spLocks noChangeShapeType="1"/>
          </p:cNvSpPr>
          <p:nvPr/>
        </p:nvSpPr>
        <p:spPr bwMode="auto">
          <a:xfrm>
            <a:off x="7847013" y="4697413"/>
            <a:ext cx="4603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498" name="Rectangle 58"/>
          <p:cNvSpPr>
            <a:spLocks noChangeArrowheads="1"/>
          </p:cNvSpPr>
          <p:nvPr/>
        </p:nvSpPr>
        <p:spPr bwMode="auto">
          <a:xfrm>
            <a:off x="8307388" y="4697413"/>
            <a:ext cx="9525"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499" name="Line 59"/>
          <p:cNvSpPr>
            <a:spLocks noChangeShapeType="1"/>
          </p:cNvSpPr>
          <p:nvPr/>
        </p:nvSpPr>
        <p:spPr bwMode="auto">
          <a:xfrm>
            <a:off x="8307388" y="4697413"/>
            <a:ext cx="952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00" name="Line 60"/>
          <p:cNvSpPr>
            <a:spLocks noChangeShapeType="1"/>
          </p:cNvSpPr>
          <p:nvPr/>
        </p:nvSpPr>
        <p:spPr bwMode="auto">
          <a:xfrm>
            <a:off x="8307388" y="4697413"/>
            <a:ext cx="1587" cy="7937"/>
          </a:xfrm>
          <a:prstGeom prst="line">
            <a:avLst/>
          </a:prstGeom>
          <a:noFill/>
          <a:ln w="0">
            <a:solidFill>
              <a:srgbClr val="000000"/>
            </a:solidFill>
            <a:round/>
            <a:headEnd/>
            <a:tailEnd/>
          </a:ln>
        </p:spPr>
        <p:txBody>
          <a:bodyPr>
            <a:prstTxWarp prst="textNoShape">
              <a:avLst/>
            </a:prstTxWarp>
          </a:bodyPr>
          <a:lstStyle/>
          <a:p>
            <a:endParaRPr lang="it-IT"/>
          </a:p>
        </p:txBody>
      </p:sp>
      <p:sp>
        <p:nvSpPr>
          <p:cNvPr id="61501" name="Rectangle 61"/>
          <p:cNvSpPr>
            <a:spLocks noChangeArrowheads="1"/>
          </p:cNvSpPr>
          <p:nvPr/>
        </p:nvSpPr>
        <p:spPr bwMode="auto">
          <a:xfrm>
            <a:off x="8316913" y="4697413"/>
            <a:ext cx="403225" cy="7937"/>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02" name="Line 62"/>
          <p:cNvSpPr>
            <a:spLocks noChangeShapeType="1"/>
          </p:cNvSpPr>
          <p:nvPr/>
        </p:nvSpPr>
        <p:spPr bwMode="auto">
          <a:xfrm>
            <a:off x="8316913" y="4697413"/>
            <a:ext cx="40322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03" name="Rectangle 63"/>
          <p:cNvSpPr>
            <a:spLocks noChangeArrowheads="1"/>
          </p:cNvSpPr>
          <p:nvPr/>
        </p:nvSpPr>
        <p:spPr bwMode="auto">
          <a:xfrm>
            <a:off x="5173663" y="5146675"/>
            <a:ext cx="271462"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16.2</a:t>
            </a:r>
            <a:endParaRPr lang="it-IT"/>
          </a:p>
        </p:txBody>
      </p:sp>
      <p:sp>
        <p:nvSpPr>
          <p:cNvPr id="61504" name="Rectangle 64"/>
          <p:cNvSpPr>
            <a:spLocks noChangeArrowheads="1"/>
          </p:cNvSpPr>
          <p:nvPr/>
        </p:nvSpPr>
        <p:spPr bwMode="auto">
          <a:xfrm>
            <a:off x="5619750" y="5146675"/>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17.0</a:t>
            </a:r>
            <a:endParaRPr lang="it-IT"/>
          </a:p>
        </p:txBody>
      </p:sp>
      <p:sp>
        <p:nvSpPr>
          <p:cNvPr id="61505" name="Rectangle 65"/>
          <p:cNvSpPr>
            <a:spLocks noChangeArrowheads="1"/>
          </p:cNvSpPr>
          <p:nvPr/>
        </p:nvSpPr>
        <p:spPr bwMode="auto">
          <a:xfrm>
            <a:off x="6088063" y="5146675"/>
            <a:ext cx="271462"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17.9</a:t>
            </a:r>
            <a:endParaRPr lang="it-IT"/>
          </a:p>
        </p:txBody>
      </p:sp>
      <p:sp>
        <p:nvSpPr>
          <p:cNvPr id="61506" name="Rectangle 66"/>
          <p:cNvSpPr>
            <a:spLocks noChangeArrowheads="1"/>
          </p:cNvSpPr>
          <p:nvPr/>
        </p:nvSpPr>
        <p:spPr bwMode="auto">
          <a:xfrm>
            <a:off x="6534150" y="5146675"/>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18.8</a:t>
            </a:r>
            <a:endParaRPr lang="it-IT"/>
          </a:p>
        </p:txBody>
      </p:sp>
      <p:sp>
        <p:nvSpPr>
          <p:cNvPr id="61507" name="Rectangle 67"/>
          <p:cNvSpPr>
            <a:spLocks noChangeArrowheads="1"/>
          </p:cNvSpPr>
          <p:nvPr/>
        </p:nvSpPr>
        <p:spPr bwMode="auto">
          <a:xfrm>
            <a:off x="6978650" y="5146675"/>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19.7</a:t>
            </a:r>
            <a:endParaRPr lang="it-IT"/>
          </a:p>
        </p:txBody>
      </p:sp>
      <p:sp>
        <p:nvSpPr>
          <p:cNvPr id="61508" name="Rectangle 68"/>
          <p:cNvSpPr>
            <a:spLocks noChangeArrowheads="1"/>
          </p:cNvSpPr>
          <p:nvPr/>
        </p:nvSpPr>
        <p:spPr bwMode="auto">
          <a:xfrm>
            <a:off x="7448550" y="5146675"/>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20.7</a:t>
            </a:r>
            <a:endParaRPr lang="it-IT"/>
          </a:p>
        </p:txBody>
      </p:sp>
      <p:sp>
        <p:nvSpPr>
          <p:cNvPr id="61509" name="Rectangle 69"/>
          <p:cNvSpPr>
            <a:spLocks noChangeArrowheads="1"/>
          </p:cNvSpPr>
          <p:nvPr/>
        </p:nvSpPr>
        <p:spPr bwMode="auto">
          <a:xfrm>
            <a:off x="7918450" y="5146675"/>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21.7</a:t>
            </a:r>
            <a:endParaRPr lang="it-IT"/>
          </a:p>
        </p:txBody>
      </p:sp>
      <p:sp>
        <p:nvSpPr>
          <p:cNvPr id="61510" name="Rectangle 70"/>
          <p:cNvSpPr>
            <a:spLocks noChangeArrowheads="1"/>
          </p:cNvSpPr>
          <p:nvPr/>
        </p:nvSpPr>
        <p:spPr bwMode="auto">
          <a:xfrm>
            <a:off x="8359775" y="5146675"/>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22.8</a:t>
            </a:r>
            <a:endParaRPr lang="it-IT"/>
          </a:p>
        </p:txBody>
      </p:sp>
      <p:sp>
        <p:nvSpPr>
          <p:cNvPr id="61511" name="Rectangle 71"/>
          <p:cNvSpPr>
            <a:spLocks noChangeArrowheads="1"/>
          </p:cNvSpPr>
          <p:nvPr/>
        </p:nvSpPr>
        <p:spPr bwMode="auto">
          <a:xfrm>
            <a:off x="5113338" y="5053013"/>
            <a:ext cx="423862"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12" name="Line 72"/>
          <p:cNvSpPr>
            <a:spLocks noChangeShapeType="1"/>
          </p:cNvSpPr>
          <p:nvPr/>
        </p:nvSpPr>
        <p:spPr bwMode="auto">
          <a:xfrm>
            <a:off x="5113338" y="5053013"/>
            <a:ext cx="423862"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13" name="Rectangle 73"/>
          <p:cNvSpPr>
            <a:spLocks noChangeArrowheads="1"/>
          </p:cNvSpPr>
          <p:nvPr/>
        </p:nvSpPr>
        <p:spPr bwMode="auto">
          <a:xfrm>
            <a:off x="5537200"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14" name="Line 74"/>
          <p:cNvSpPr>
            <a:spLocks noChangeShapeType="1"/>
          </p:cNvSpPr>
          <p:nvPr/>
        </p:nvSpPr>
        <p:spPr bwMode="auto">
          <a:xfrm>
            <a:off x="5537200"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15" name="Line 75"/>
          <p:cNvSpPr>
            <a:spLocks noChangeShapeType="1"/>
          </p:cNvSpPr>
          <p:nvPr/>
        </p:nvSpPr>
        <p:spPr bwMode="auto">
          <a:xfrm>
            <a:off x="5537200" y="5053013"/>
            <a:ext cx="1588"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16" name="Rectangle 76"/>
          <p:cNvSpPr>
            <a:spLocks noChangeArrowheads="1"/>
          </p:cNvSpPr>
          <p:nvPr/>
        </p:nvSpPr>
        <p:spPr bwMode="auto">
          <a:xfrm>
            <a:off x="5538788"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17" name="Line 77"/>
          <p:cNvSpPr>
            <a:spLocks noChangeShapeType="1"/>
          </p:cNvSpPr>
          <p:nvPr/>
        </p:nvSpPr>
        <p:spPr bwMode="auto">
          <a:xfrm>
            <a:off x="5538788"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18" name="Line 78"/>
          <p:cNvSpPr>
            <a:spLocks noChangeShapeType="1"/>
          </p:cNvSpPr>
          <p:nvPr/>
        </p:nvSpPr>
        <p:spPr bwMode="auto">
          <a:xfrm>
            <a:off x="5538788" y="5053013"/>
            <a:ext cx="1587"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19" name="Rectangle 79"/>
          <p:cNvSpPr>
            <a:spLocks noChangeArrowheads="1"/>
          </p:cNvSpPr>
          <p:nvPr/>
        </p:nvSpPr>
        <p:spPr bwMode="auto">
          <a:xfrm>
            <a:off x="5541963" y="5053013"/>
            <a:ext cx="463550"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20" name="Line 80"/>
          <p:cNvSpPr>
            <a:spLocks noChangeShapeType="1"/>
          </p:cNvSpPr>
          <p:nvPr/>
        </p:nvSpPr>
        <p:spPr bwMode="auto">
          <a:xfrm>
            <a:off x="5541963" y="5053013"/>
            <a:ext cx="463550"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21" name="Rectangle 81"/>
          <p:cNvSpPr>
            <a:spLocks noChangeArrowheads="1"/>
          </p:cNvSpPr>
          <p:nvPr/>
        </p:nvSpPr>
        <p:spPr bwMode="auto">
          <a:xfrm>
            <a:off x="6005513"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22" name="Line 82"/>
          <p:cNvSpPr>
            <a:spLocks noChangeShapeType="1"/>
          </p:cNvSpPr>
          <p:nvPr/>
        </p:nvSpPr>
        <p:spPr bwMode="auto">
          <a:xfrm>
            <a:off x="6005513"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23" name="Line 83"/>
          <p:cNvSpPr>
            <a:spLocks noChangeShapeType="1"/>
          </p:cNvSpPr>
          <p:nvPr/>
        </p:nvSpPr>
        <p:spPr bwMode="auto">
          <a:xfrm>
            <a:off x="6005513" y="5053013"/>
            <a:ext cx="1587"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24" name="Rectangle 84"/>
          <p:cNvSpPr>
            <a:spLocks noChangeArrowheads="1"/>
          </p:cNvSpPr>
          <p:nvPr/>
        </p:nvSpPr>
        <p:spPr bwMode="auto">
          <a:xfrm>
            <a:off x="6007100"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25" name="Line 85"/>
          <p:cNvSpPr>
            <a:spLocks noChangeShapeType="1"/>
          </p:cNvSpPr>
          <p:nvPr/>
        </p:nvSpPr>
        <p:spPr bwMode="auto">
          <a:xfrm>
            <a:off x="6007100"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26" name="Line 86"/>
          <p:cNvSpPr>
            <a:spLocks noChangeShapeType="1"/>
          </p:cNvSpPr>
          <p:nvPr/>
        </p:nvSpPr>
        <p:spPr bwMode="auto">
          <a:xfrm>
            <a:off x="6007100" y="5053013"/>
            <a:ext cx="1588"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27" name="Rectangle 87"/>
          <p:cNvSpPr>
            <a:spLocks noChangeArrowheads="1"/>
          </p:cNvSpPr>
          <p:nvPr/>
        </p:nvSpPr>
        <p:spPr bwMode="auto">
          <a:xfrm>
            <a:off x="6010275" y="5053013"/>
            <a:ext cx="465138"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28" name="Line 88"/>
          <p:cNvSpPr>
            <a:spLocks noChangeShapeType="1"/>
          </p:cNvSpPr>
          <p:nvPr/>
        </p:nvSpPr>
        <p:spPr bwMode="auto">
          <a:xfrm>
            <a:off x="6010275" y="5053013"/>
            <a:ext cx="465138"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29" name="Rectangle 89"/>
          <p:cNvSpPr>
            <a:spLocks noChangeArrowheads="1"/>
          </p:cNvSpPr>
          <p:nvPr/>
        </p:nvSpPr>
        <p:spPr bwMode="auto">
          <a:xfrm>
            <a:off x="6475413"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30" name="Line 90"/>
          <p:cNvSpPr>
            <a:spLocks noChangeShapeType="1"/>
          </p:cNvSpPr>
          <p:nvPr/>
        </p:nvSpPr>
        <p:spPr bwMode="auto">
          <a:xfrm>
            <a:off x="6475413"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31" name="Line 91"/>
          <p:cNvSpPr>
            <a:spLocks noChangeShapeType="1"/>
          </p:cNvSpPr>
          <p:nvPr/>
        </p:nvSpPr>
        <p:spPr bwMode="auto">
          <a:xfrm>
            <a:off x="6475413" y="5053013"/>
            <a:ext cx="1587"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32" name="Rectangle 92"/>
          <p:cNvSpPr>
            <a:spLocks noChangeArrowheads="1"/>
          </p:cNvSpPr>
          <p:nvPr/>
        </p:nvSpPr>
        <p:spPr bwMode="auto">
          <a:xfrm>
            <a:off x="6477000"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33" name="Line 93"/>
          <p:cNvSpPr>
            <a:spLocks noChangeShapeType="1"/>
          </p:cNvSpPr>
          <p:nvPr/>
        </p:nvSpPr>
        <p:spPr bwMode="auto">
          <a:xfrm>
            <a:off x="6477000"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34" name="Line 94"/>
          <p:cNvSpPr>
            <a:spLocks noChangeShapeType="1"/>
          </p:cNvSpPr>
          <p:nvPr/>
        </p:nvSpPr>
        <p:spPr bwMode="auto">
          <a:xfrm>
            <a:off x="6477000" y="5053013"/>
            <a:ext cx="1588"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35" name="Rectangle 95"/>
          <p:cNvSpPr>
            <a:spLocks noChangeArrowheads="1"/>
          </p:cNvSpPr>
          <p:nvPr/>
        </p:nvSpPr>
        <p:spPr bwMode="auto">
          <a:xfrm>
            <a:off x="6480175" y="5053013"/>
            <a:ext cx="41592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36" name="Line 96"/>
          <p:cNvSpPr>
            <a:spLocks noChangeShapeType="1"/>
          </p:cNvSpPr>
          <p:nvPr/>
        </p:nvSpPr>
        <p:spPr bwMode="auto">
          <a:xfrm>
            <a:off x="6480175" y="5053013"/>
            <a:ext cx="41592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37" name="Rectangle 97"/>
          <p:cNvSpPr>
            <a:spLocks noChangeArrowheads="1"/>
          </p:cNvSpPr>
          <p:nvPr/>
        </p:nvSpPr>
        <p:spPr bwMode="auto">
          <a:xfrm>
            <a:off x="6896100"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38" name="Line 98"/>
          <p:cNvSpPr>
            <a:spLocks noChangeShapeType="1"/>
          </p:cNvSpPr>
          <p:nvPr/>
        </p:nvSpPr>
        <p:spPr bwMode="auto">
          <a:xfrm>
            <a:off x="6896100"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39" name="Line 99"/>
          <p:cNvSpPr>
            <a:spLocks noChangeShapeType="1"/>
          </p:cNvSpPr>
          <p:nvPr/>
        </p:nvSpPr>
        <p:spPr bwMode="auto">
          <a:xfrm>
            <a:off x="6896100" y="5053013"/>
            <a:ext cx="1588"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40" name="Rectangle 100"/>
          <p:cNvSpPr>
            <a:spLocks noChangeArrowheads="1"/>
          </p:cNvSpPr>
          <p:nvPr/>
        </p:nvSpPr>
        <p:spPr bwMode="auto">
          <a:xfrm>
            <a:off x="6899275"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41" name="Line 101"/>
          <p:cNvSpPr>
            <a:spLocks noChangeShapeType="1"/>
          </p:cNvSpPr>
          <p:nvPr/>
        </p:nvSpPr>
        <p:spPr bwMode="auto">
          <a:xfrm>
            <a:off x="6899275"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42" name="Line 102"/>
          <p:cNvSpPr>
            <a:spLocks noChangeShapeType="1"/>
          </p:cNvSpPr>
          <p:nvPr/>
        </p:nvSpPr>
        <p:spPr bwMode="auto">
          <a:xfrm>
            <a:off x="6899275" y="5053013"/>
            <a:ext cx="1588"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43" name="Rectangle 103"/>
          <p:cNvSpPr>
            <a:spLocks noChangeArrowheads="1"/>
          </p:cNvSpPr>
          <p:nvPr/>
        </p:nvSpPr>
        <p:spPr bwMode="auto">
          <a:xfrm>
            <a:off x="6902450" y="5053013"/>
            <a:ext cx="463550"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44" name="Line 104"/>
          <p:cNvSpPr>
            <a:spLocks noChangeShapeType="1"/>
          </p:cNvSpPr>
          <p:nvPr/>
        </p:nvSpPr>
        <p:spPr bwMode="auto">
          <a:xfrm>
            <a:off x="6902450" y="5053013"/>
            <a:ext cx="463550"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45" name="Rectangle 105"/>
          <p:cNvSpPr>
            <a:spLocks noChangeArrowheads="1"/>
          </p:cNvSpPr>
          <p:nvPr/>
        </p:nvSpPr>
        <p:spPr bwMode="auto">
          <a:xfrm>
            <a:off x="7366000"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46" name="Line 106"/>
          <p:cNvSpPr>
            <a:spLocks noChangeShapeType="1"/>
          </p:cNvSpPr>
          <p:nvPr/>
        </p:nvSpPr>
        <p:spPr bwMode="auto">
          <a:xfrm>
            <a:off x="7366000"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47" name="Line 107"/>
          <p:cNvSpPr>
            <a:spLocks noChangeShapeType="1"/>
          </p:cNvSpPr>
          <p:nvPr/>
        </p:nvSpPr>
        <p:spPr bwMode="auto">
          <a:xfrm>
            <a:off x="7366000" y="5053013"/>
            <a:ext cx="1588"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48" name="Rectangle 108"/>
          <p:cNvSpPr>
            <a:spLocks noChangeArrowheads="1"/>
          </p:cNvSpPr>
          <p:nvPr/>
        </p:nvSpPr>
        <p:spPr bwMode="auto">
          <a:xfrm>
            <a:off x="7369175"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49" name="Line 109"/>
          <p:cNvSpPr>
            <a:spLocks noChangeShapeType="1"/>
          </p:cNvSpPr>
          <p:nvPr/>
        </p:nvSpPr>
        <p:spPr bwMode="auto">
          <a:xfrm>
            <a:off x="7369175"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50" name="Line 110"/>
          <p:cNvSpPr>
            <a:spLocks noChangeShapeType="1"/>
          </p:cNvSpPr>
          <p:nvPr/>
        </p:nvSpPr>
        <p:spPr bwMode="auto">
          <a:xfrm>
            <a:off x="7369175" y="5053013"/>
            <a:ext cx="1588"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51" name="Rectangle 111"/>
          <p:cNvSpPr>
            <a:spLocks noChangeArrowheads="1"/>
          </p:cNvSpPr>
          <p:nvPr/>
        </p:nvSpPr>
        <p:spPr bwMode="auto">
          <a:xfrm>
            <a:off x="7372350" y="5053013"/>
            <a:ext cx="463550"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52" name="Line 112"/>
          <p:cNvSpPr>
            <a:spLocks noChangeShapeType="1"/>
          </p:cNvSpPr>
          <p:nvPr/>
        </p:nvSpPr>
        <p:spPr bwMode="auto">
          <a:xfrm>
            <a:off x="7372350" y="5053013"/>
            <a:ext cx="463550"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53" name="Rectangle 113"/>
          <p:cNvSpPr>
            <a:spLocks noChangeArrowheads="1"/>
          </p:cNvSpPr>
          <p:nvPr/>
        </p:nvSpPr>
        <p:spPr bwMode="auto">
          <a:xfrm>
            <a:off x="7835900"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54" name="Line 114"/>
          <p:cNvSpPr>
            <a:spLocks noChangeShapeType="1"/>
          </p:cNvSpPr>
          <p:nvPr/>
        </p:nvSpPr>
        <p:spPr bwMode="auto">
          <a:xfrm>
            <a:off x="7835900"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55" name="Line 115"/>
          <p:cNvSpPr>
            <a:spLocks noChangeShapeType="1"/>
          </p:cNvSpPr>
          <p:nvPr/>
        </p:nvSpPr>
        <p:spPr bwMode="auto">
          <a:xfrm>
            <a:off x="7835900" y="5053013"/>
            <a:ext cx="1588"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56" name="Rectangle 116"/>
          <p:cNvSpPr>
            <a:spLocks noChangeArrowheads="1"/>
          </p:cNvSpPr>
          <p:nvPr/>
        </p:nvSpPr>
        <p:spPr bwMode="auto">
          <a:xfrm>
            <a:off x="7837488"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57" name="Line 117"/>
          <p:cNvSpPr>
            <a:spLocks noChangeShapeType="1"/>
          </p:cNvSpPr>
          <p:nvPr/>
        </p:nvSpPr>
        <p:spPr bwMode="auto">
          <a:xfrm>
            <a:off x="7837488"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58" name="Line 118"/>
          <p:cNvSpPr>
            <a:spLocks noChangeShapeType="1"/>
          </p:cNvSpPr>
          <p:nvPr/>
        </p:nvSpPr>
        <p:spPr bwMode="auto">
          <a:xfrm>
            <a:off x="7837488" y="5053013"/>
            <a:ext cx="1587"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59" name="Rectangle 119"/>
          <p:cNvSpPr>
            <a:spLocks noChangeArrowheads="1"/>
          </p:cNvSpPr>
          <p:nvPr/>
        </p:nvSpPr>
        <p:spPr bwMode="auto">
          <a:xfrm>
            <a:off x="7840663" y="5053013"/>
            <a:ext cx="463550"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60" name="Line 120"/>
          <p:cNvSpPr>
            <a:spLocks noChangeShapeType="1"/>
          </p:cNvSpPr>
          <p:nvPr/>
        </p:nvSpPr>
        <p:spPr bwMode="auto">
          <a:xfrm>
            <a:off x="7840663" y="5053013"/>
            <a:ext cx="463550"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61" name="Rectangle 121"/>
          <p:cNvSpPr>
            <a:spLocks noChangeArrowheads="1"/>
          </p:cNvSpPr>
          <p:nvPr/>
        </p:nvSpPr>
        <p:spPr bwMode="auto">
          <a:xfrm>
            <a:off x="8304213"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62" name="Line 122"/>
          <p:cNvSpPr>
            <a:spLocks noChangeShapeType="1"/>
          </p:cNvSpPr>
          <p:nvPr/>
        </p:nvSpPr>
        <p:spPr bwMode="auto">
          <a:xfrm>
            <a:off x="8304213"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63" name="Line 123"/>
          <p:cNvSpPr>
            <a:spLocks noChangeShapeType="1"/>
          </p:cNvSpPr>
          <p:nvPr/>
        </p:nvSpPr>
        <p:spPr bwMode="auto">
          <a:xfrm>
            <a:off x="8304213" y="5053013"/>
            <a:ext cx="1587"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64" name="Rectangle 124"/>
          <p:cNvSpPr>
            <a:spLocks noChangeArrowheads="1"/>
          </p:cNvSpPr>
          <p:nvPr/>
        </p:nvSpPr>
        <p:spPr bwMode="auto">
          <a:xfrm>
            <a:off x="8307388"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65" name="Line 125"/>
          <p:cNvSpPr>
            <a:spLocks noChangeShapeType="1"/>
          </p:cNvSpPr>
          <p:nvPr/>
        </p:nvSpPr>
        <p:spPr bwMode="auto">
          <a:xfrm>
            <a:off x="8307388"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66" name="Line 126"/>
          <p:cNvSpPr>
            <a:spLocks noChangeShapeType="1"/>
          </p:cNvSpPr>
          <p:nvPr/>
        </p:nvSpPr>
        <p:spPr bwMode="auto">
          <a:xfrm>
            <a:off x="8307388" y="5053013"/>
            <a:ext cx="1587"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67" name="Rectangle 127"/>
          <p:cNvSpPr>
            <a:spLocks noChangeArrowheads="1"/>
          </p:cNvSpPr>
          <p:nvPr/>
        </p:nvSpPr>
        <p:spPr bwMode="auto">
          <a:xfrm>
            <a:off x="8310563" y="5053013"/>
            <a:ext cx="4095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68" name="Line 128"/>
          <p:cNvSpPr>
            <a:spLocks noChangeShapeType="1"/>
          </p:cNvSpPr>
          <p:nvPr/>
        </p:nvSpPr>
        <p:spPr bwMode="auto">
          <a:xfrm>
            <a:off x="8310563" y="5053013"/>
            <a:ext cx="4095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69" name="Rectangle 129"/>
          <p:cNvSpPr>
            <a:spLocks noChangeArrowheads="1"/>
          </p:cNvSpPr>
          <p:nvPr/>
        </p:nvSpPr>
        <p:spPr bwMode="auto">
          <a:xfrm>
            <a:off x="8720138" y="5053013"/>
            <a:ext cx="3175" cy="3175"/>
          </a:xfrm>
          <a:prstGeom prst="rect">
            <a:avLst/>
          </a:prstGeom>
          <a:solidFill>
            <a:srgbClr val="000000"/>
          </a:solidFill>
          <a:ln w="9525">
            <a:noFill/>
            <a:miter lim="800000"/>
            <a:headEnd/>
            <a:tailEnd/>
          </a:ln>
        </p:spPr>
        <p:txBody>
          <a:bodyPr>
            <a:prstTxWarp prst="textNoShape">
              <a:avLst/>
            </a:prstTxWarp>
          </a:bodyPr>
          <a:lstStyle/>
          <a:p>
            <a:endParaRPr lang="it-IT"/>
          </a:p>
        </p:txBody>
      </p:sp>
      <p:sp>
        <p:nvSpPr>
          <p:cNvPr id="61570" name="Line 130"/>
          <p:cNvSpPr>
            <a:spLocks noChangeShapeType="1"/>
          </p:cNvSpPr>
          <p:nvPr/>
        </p:nvSpPr>
        <p:spPr bwMode="auto">
          <a:xfrm>
            <a:off x="8720138" y="5053013"/>
            <a:ext cx="3175" cy="1587"/>
          </a:xfrm>
          <a:prstGeom prst="line">
            <a:avLst/>
          </a:prstGeom>
          <a:noFill/>
          <a:ln w="0">
            <a:solidFill>
              <a:srgbClr val="000000"/>
            </a:solidFill>
            <a:round/>
            <a:headEnd/>
            <a:tailEnd/>
          </a:ln>
        </p:spPr>
        <p:txBody>
          <a:bodyPr>
            <a:prstTxWarp prst="textNoShape">
              <a:avLst/>
            </a:prstTxWarp>
          </a:bodyPr>
          <a:lstStyle/>
          <a:p>
            <a:endParaRPr lang="it-IT"/>
          </a:p>
        </p:txBody>
      </p:sp>
      <p:sp>
        <p:nvSpPr>
          <p:cNvPr id="61571" name="Line 131"/>
          <p:cNvSpPr>
            <a:spLocks noChangeShapeType="1"/>
          </p:cNvSpPr>
          <p:nvPr/>
        </p:nvSpPr>
        <p:spPr bwMode="auto">
          <a:xfrm>
            <a:off x="8720138" y="5053013"/>
            <a:ext cx="1587" cy="3175"/>
          </a:xfrm>
          <a:prstGeom prst="line">
            <a:avLst/>
          </a:prstGeom>
          <a:noFill/>
          <a:ln w="0">
            <a:solidFill>
              <a:srgbClr val="000000"/>
            </a:solidFill>
            <a:round/>
            <a:headEnd/>
            <a:tailEnd/>
          </a:ln>
        </p:spPr>
        <p:txBody>
          <a:bodyPr>
            <a:prstTxWarp prst="textNoShape">
              <a:avLst/>
            </a:prstTxWarp>
          </a:bodyPr>
          <a:lstStyle/>
          <a:p>
            <a:endParaRPr lang="it-IT"/>
          </a:p>
        </p:txBody>
      </p:sp>
      <p:sp>
        <p:nvSpPr>
          <p:cNvPr id="61572" name="Rectangle 132"/>
          <p:cNvSpPr>
            <a:spLocks noChangeArrowheads="1"/>
          </p:cNvSpPr>
          <p:nvPr/>
        </p:nvSpPr>
        <p:spPr bwMode="auto">
          <a:xfrm>
            <a:off x="4697413" y="5334000"/>
            <a:ext cx="84137"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C</a:t>
            </a:r>
            <a:endParaRPr lang="it-IT"/>
          </a:p>
        </p:txBody>
      </p:sp>
      <p:sp>
        <p:nvSpPr>
          <p:cNvPr id="61573" name="Rectangle 133"/>
          <p:cNvSpPr>
            <a:spLocks noChangeArrowheads="1"/>
          </p:cNvSpPr>
          <p:nvPr/>
        </p:nvSpPr>
        <p:spPr bwMode="auto">
          <a:xfrm>
            <a:off x="4697413" y="5500688"/>
            <a:ext cx="331787"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n=10</a:t>
            </a:r>
            <a:endParaRPr lang="it-IT"/>
          </a:p>
        </p:txBody>
      </p:sp>
      <p:sp>
        <p:nvSpPr>
          <p:cNvPr id="61574" name="Rectangle 134"/>
          <p:cNvSpPr>
            <a:spLocks noChangeArrowheads="1"/>
          </p:cNvSpPr>
          <p:nvPr/>
        </p:nvSpPr>
        <p:spPr bwMode="auto">
          <a:xfrm>
            <a:off x="5173663" y="5494338"/>
            <a:ext cx="271462"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17.1</a:t>
            </a:r>
            <a:endParaRPr lang="it-IT"/>
          </a:p>
        </p:txBody>
      </p:sp>
      <p:sp>
        <p:nvSpPr>
          <p:cNvPr id="61575" name="Rectangle 135"/>
          <p:cNvSpPr>
            <a:spLocks noChangeArrowheads="1"/>
          </p:cNvSpPr>
          <p:nvPr/>
        </p:nvSpPr>
        <p:spPr bwMode="auto">
          <a:xfrm>
            <a:off x="5619750" y="5494338"/>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17.8</a:t>
            </a:r>
            <a:endParaRPr lang="it-IT"/>
          </a:p>
        </p:txBody>
      </p:sp>
      <p:sp>
        <p:nvSpPr>
          <p:cNvPr id="61576" name="Rectangle 136"/>
          <p:cNvSpPr>
            <a:spLocks noChangeArrowheads="1"/>
          </p:cNvSpPr>
          <p:nvPr/>
        </p:nvSpPr>
        <p:spPr bwMode="auto">
          <a:xfrm>
            <a:off x="6088063" y="5494338"/>
            <a:ext cx="271462"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18.6</a:t>
            </a:r>
            <a:endParaRPr lang="it-IT"/>
          </a:p>
        </p:txBody>
      </p:sp>
      <p:sp>
        <p:nvSpPr>
          <p:cNvPr id="61577" name="Rectangle 137"/>
          <p:cNvSpPr>
            <a:spLocks noChangeArrowheads="1"/>
          </p:cNvSpPr>
          <p:nvPr/>
        </p:nvSpPr>
        <p:spPr bwMode="auto">
          <a:xfrm>
            <a:off x="6534150" y="5494338"/>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19.1</a:t>
            </a:r>
            <a:endParaRPr lang="it-IT"/>
          </a:p>
        </p:txBody>
      </p:sp>
      <p:sp>
        <p:nvSpPr>
          <p:cNvPr id="61578" name="Rectangle 138"/>
          <p:cNvSpPr>
            <a:spLocks noChangeArrowheads="1"/>
          </p:cNvSpPr>
          <p:nvPr/>
        </p:nvSpPr>
        <p:spPr bwMode="auto">
          <a:xfrm>
            <a:off x="6978650" y="5494338"/>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21.4</a:t>
            </a:r>
            <a:endParaRPr lang="it-IT"/>
          </a:p>
        </p:txBody>
      </p:sp>
      <p:sp>
        <p:nvSpPr>
          <p:cNvPr id="61579" name="Rectangle 139"/>
          <p:cNvSpPr>
            <a:spLocks noChangeArrowheads="1"/>
          </p:cNvSpPr>
          <p:nvPr/>
        </p:nvSpPr>
        <p:spPr bwMode="auto">
          <a:xfrm>
            <a:off x="7448550" y="5494338"/>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22.0</a:t>
            </a:r>
            <a:endParaRPr lang="it-IT"/>
          </a:p>
        </p:txBody>
      </p:sp>
      <p:sp>
        <p:nvSpPr>
          <p:cNvPr id="61580" name="Rectangle 140"/>
          <p:cNvSpPr>
            <a:spLocks noChangeArrowheads="1"/>
          </p:cNvSpPr>
          <p:nvPr/>
        </p:nvSpPr>
        <p:spPr bwMode="auto">
          <a:xfrm>
            <a:off x="7918450" y="5494338"/>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22.8</a:t>
            </a:r>
            <a:endParaRPr lang="it-IT"/>
          </a:p>
        </p:txBody>
      </p:sp>
      <p:sp>
        <p:nvSpPr>
          <p:cNvPr id="61581" name="Rectangle 141"/>
          <p:cNvSpPr>
            <a:spLocks noChangeArrowheads="1"/>
          </p:cNvSpPr>
          <p:nvPr/>
        </p:nvSpPr>
        <p:spPr bwMode="auto">
          <a:xfrm>
            <a:off x="8359775" y="5494338"/>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24.2</a:t>
            </a:r>
            <a:endParaRPr lang="it-IT"/>
          </a:p>
        </p:txBody>
      </p:sp>
      <p:sp>
        <p:nvSpPr>
          <p:cNvPr id="61582" name="Rectangle 142"/>
          <p:cNvSpPr>
            <a:spLocks noChangeArrowheads="1"/>
          </p:cNvSpPr>
          <p:nvPr/>
        </p:nvSpPr>
        <p:spPr bwMode="auto">
          <a:xfrm>
            <a:off x="4697413" y="5681663"/>
            <a:ext cx="223837"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R U</a:t>
            </a:r>
            <a:endParaRPr lang="it-IT"/>
          </a:p>
        </p:txBody>
      </p:sp>
      <p:sp>
        <p:nvSpPr>
          <p:cNvPr id="61583" name="Rectangle 143"/>
          <p:cNvSpPr>
            <a:spLocks noChangeArrowheads="1"/>
          </p:cNvSpPr>
          <p:nvPr/>
        </p:nvSpPr>
        <p:spPr bwMode="auto">
          <a:xfrm>
            <a:off x="4697413" y="5848350"/>
            <a:ext cx="331787"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n=24</a:t>
            </a:r>
            <a:endParaRPr lang="it-IT"/>
          </a:p>
        </p:txBody>
      </p:sp>
      <p:sp>
        <p:nvSpPr>
          <p:cNvPr id="61584" name="Rectangle 144"/>
          <p:cNvSpPr>
            <a:spLocks noChangeArrowheads="1"/>
          </p:cNvSpPr>
          <p:nvPr/>
        </p:nvSpPr>
        <p:spPr bwMode="auto">
          <a:xfrm>
            <a:off x="5173663" y="5842000"/>
            <a:ext cx="271462"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16.9</a:t>
            </a:r>
            <a:endParaRPr lang="it-IT"/>
          </a:p>
        </p:txBody>
      </p:sp>
      <p:sp>
        <p:nvSpPr>
          <p:cNvPr id="61585" name="Rectangle 145"/>
          <p:cNvSpPr>
            <a:spLocks noChangeArrowheads="1"/>
          </p:cNvSpPr>
          <p:nvPr/>
        </p:nvSpPr>
        <p:spPr bwMode="auto">
          <a:xfrm>
            <a:off x="5619750" y="5842000"/>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18.1</a:t>
            </a:r>
            <a:endParaRPr lang="it-IT"/>
          </a:p>
        </p:txBody>
      </p:sp>
      <p:sp>
        <p:nvSpPr>
          <p:cNvPr id="61586" name="Rectangle 146"/>
          <p:cNvSpPr>
            <a:spLocks noChangeArrowheads="1"/>
          </p:cNvSpPr>
          <p:nvPr/>
        </p:nvSpPr>
        <p:spPr bwMode="auto">
          <a:xfrm>
            <a:off x="6088063" y="5842000"/>
            <a:ext cx="271462"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18.6</a:t>
            </a:r>
            <a:endParaRPr lang="it-IT"/>
          </a:p>
        </p:txBody>
      </p:sp>
      <p:sp>
        <p:nvSpPr>
          <p:cNvPr id="61587" name="Rectangle 147"/>
          <p:cNvSpPr>
            <a:spLocks noChangeArrowheads="1"/>
          </p:cNvSpPr>
          <p:nvPr/>
        </p:nvSpPr>
        <p:spPr bwMode="auto">
          <a:xfrm>
            <a:off x="6534150" y="5842000"/>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19.8</a:t>
            </a:r>
            <a:endParaRPr lang="it-IT"/>
          </a:p>
        </p:txBody>
      </p:sp>
      <p:sp>
        <p:nvSpPr>
          <p:cNvPr id="61588" name="Rectangle 148"/>
          <p:cNvSpPr>
            <a:spLocks noChangeArrowheads="1"/>
          </p:cNvSpPr>
          <p:nvPr/>
        </p:nvSpPr>
        <p:spPr bwMode="auto">
          <a:xfrm>
            <a:off x="6978650" y="5842000"/>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20.4</a:t>
            </a:r>
            <a:endParaRPr lang="it-IT"/>
          </a:p>
        </p:txBody>
      </p:sp>
      <p:sp>
        <p:nvSpPr>
          <p:cNvPr id="61589" name="Rectangle 149"/>
          <p:cNvSpPr>
            <a:spLocks noChangeArrowheads="1"/>
          </p:cNvSpPr>
          <p:nvPr/>
        </p:nvSpPr>
        <p:spPr bwMode="auto">
          <a:xfrm>
            <a:off x="7448550" y="5842000"/>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21.2</a:t>
            </a:r>
            <a:endParaRPr lang="it-IT"/>
          </a:p>
        </p:txBody>
      </p:sp>
      <p:sp>
        <p:nvSpPr>
          <p:cNvPr id="61590" name="Rectangle 150"/>
          <p:cNvSpPr>
            <a:spLocks noChangeArrowheads="1"/>
          </p:cNvSpPr>
          <p:nvPr/>
        </p:nvSpPr>
        <p:spPr bwMode="auto">
          <a:xfrm>
            <a:off x="7918450" y="5842000"/>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22.2</a:t>
            </a:r>
            <a:endParaRPr lang="it-IT"/>
          </a:p>
        </p:txBody>
      </p:sp>
      <p:sp>
        <p:nvSpPr>
          <p:cNvPr id="61591" name="Rectangle 151"/>
          <p:cNvSpPr>
            <a:spLocks noChangeArrowheads="1"/>
          </p:cNvSpPr>
          <p:nvPr/>
        </p:nvSpPr>
        <p:spPr bwMode="auto">
          <a:xfrm>
            <a:off x="8359775" y="5842000"/>
            <a:ext cx="271463" cy="168275"/>
          </a:xfrm>
          <a:prstGeom prst="rect">
            <a:avLst/>
          </a:prstGeom>
          <a:noFill/>
          <a:ln w="9525">
            <a:noFill/>
            <a:miter lim="800000"/>
            <a:headEnd/>
            <a:tailEnd/>
          </a:ln>
        </p:spPr>
        <p:txBody>
          <a:bodyPr wrap="none" lIns="0" tIns="0" rIns="0" bIns="0">
            <a:prstTxWarp prst="textNoShape">
              <a:avLst/>
            </a:prstTxWarp>
            <a:spAutoFit/>
          </a:bodyPr>
          <a:lstStyle/>
          <a:p>
            <a:r>
              <a:rPr lang="it-IT" sz="1100">
                <a:solidFill>
                  <a:srgbClr val="000000"/>
                </a:solidFill>
                <a:latin typeface="Tahoma" charset="0"/>
              </a:rPr>
              <a:t>23.8</a:t>
            </a:r>
            <a:endParaRPr lang="it-IT"/>
          </a:p>
        </p:txBody>
      </p:sp>
      <p:sp>
        <p:nvSpPr>
          <p:cNvPr id="61593" name="Text Box 153"/>
          <p:cNvSpPr txBox="1">
            <a:spLocks noChangeArrowheads="1"/>
          </p:cNvSpPr>
          <p:nvPr/>
        </p:nvSpPr>
        <p:spPr bwMode="auto">
          <a:xfrm>
            <a:off x="609600" y="359175"/>
            <a:ext cx="6983413" cy="400110"/>
          </a:xfrm>
          <a:prstGeom prst="rect">
            <a:avLst/>
          </a:prstGeom>
          <a:noFill/>
          <a:ln w="12700" cap="sq">
            <a:noFill/>
            <a:miter lim="800000"/>
            <a:headEnd type="none" w="sm" len="sm"/>
            <a:tailEnd type="none" w="sm" len="sm"/>
          </a:ln>
          <a:effectLst/>
        </p:spPr>
        <p:txBody>
          <a:bodyPr wrap="square">
            <a:prstTxWarp prst="textNoShape">
              <a:avLst/>
            </a:prstTxWarp>
            <a:spAutoFit/>
          </a:bodyPr>
          <a:lstStyle/>
          <a:p>
            <a:r>
              <a:rPr lang="it-IT" sz="2000" dirty="0"/>
              <a:t>Figura </a:t>
            </a:r>
            <a:r>
              <a:rPr lang="it-IT" sz="2000" dirty="0" err="1"/>
              <a:t>3</a:t>
            </a:r>
            <a:r>
              <a:rPr lang="it-IT" sz="2000" dirty="0"/>
              <a:t>. Ultime cinque prove nell’esperimento Ib.</a:t>
            </a:r>
          </a:p>
        </p:txBody>
      </p:sp>
    </p:spTree>
  </p:cSld>
  <p:clrMapOvr>
    <a:masterClrMapping/>
  </p:clrMapOvr>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egnaposto numero diapositiva 5"/>
          <p:cNvSpPr>
            <a:spLocks noGrp="1"/>
          </p:cNvSpPr>
          <p:nvPr>
            <p:ph type="sldNum" sz="quarter" idx="12"/>
          </p:nvPr>
        </p:nvSpPr>
        <p:spPr/>
        <p:txBody>
          <a:bodyPr/>
          <a:lstStyle/>
          <a:p>
            <a:fld id="{94A0CE65-AFAE-1141-9C10-B6D492308863}" type="slidenum">
              <a:rPr lang="it-IT"/>
              <a:pPr/>
              <a:t>128</a:t>
            </a:fld>
            <a:endParaRPr lang="it-IT"/>
          </a:p>
        </p:txBody>
      </p:sp>
      <p:sp>
        <p:nvSpPr>
          <p:cNvPr id="62467" name="Text Box 3"/>
          <p:cNvSpPr txBox="1">
            <a:spLocks noChangeArrowheads="1"/>
          </p:cNvSpPr>
          <p:nvPr/>
        </p:nvSpPr>
        <p:spPr bwMode="auto">
          <a:xfrm>
            <a:off x="359217" y="304800"/>
            <a:ext cx="8569894" cy="5262979"/>
          </a:xfrm>
          <a:prstGeom prst="rect">
            <a:avLst/>
          </a:prstGeom>
          <a:noFill/>
          <a:ln w="12700" cap="sq">
            <a:noFill/>
            <a:miter lim="800000"/>
            <a:headEnd type="none" w="sm" len="sm"/>
            <a:tailEnd type="none" w="sm" len="sm"/>
          </a:ln>
          <a:effectLst/>
        </p:spPr>
        <p:txBody>
          <a:bodyPr wrap="square">
            <a:prstTxWarp prst="textNoShape">
              <a:avLst/>
            </a:prstTxWarp>
            <a:spAutoFit/>
          </a:bodyPr>
          <a:lstStyle/>
          <a:p>
            <a:pPr marL="457200" indent="-457200" algn="just"/>
            <a:r>
              <a:rPr lang="it-IT" sz="2400" dirty="0"/>
              <a:t>I risultati.</a:t>
            </a:r>
          </a:p>
          <a:p>
            <a:pPr marL="457200" indent="-457200" algn="just">
              <a:buFont typeface="Arial"/>
              <a:buChar char="•"/>
            </a:pPr>
            <a:endParaRPr lang="it-IT" sz="2400" dirty="0" smtClean="0"/>
          </a:p>
          <a:p>
            <a:pPr marL="457200" indent="-457200" algn="just">
              <a:spcAft>
                <a:spcPct val="20000"/>
              </a:spcAft>
              <a:buFont typeface="Arial"/>
              <a:buChar char="•"/>
            </a:pPr>
            <a:r>
              <a:rPr lang="it-IT" sz="2400" i="1" dirty="0" smtClean="0"/>
              <a:t>L’ipotesi 1a</a:t>
            </a:r>
            <a:r>
              <a:rPr lang="it-IT" sz="2400" dirty="0" smtClean="0"/>
              <a:t>, relativa alla differenziazione intercategoriale, </a:t>
            </a:r>
            <a:r>
              <a:rPr lang="it-IT" sz="2400" i="1" dirty="0" smtClean="0"/>
              <a:t>risulta</a:t>
            </a:r>
            <a:r>
              <a:rPr lang="it-IT" sz="2400" dirty="0" smtClean="0"/>
              <a:t> confermata (confronto C-U).</a:t>
            </a:r>
          </a:p>
          <a:p>
            <a:pPr marL="457200" indent="-457200" algn="just">
              <a:spcAft>
                <a:spcPct val="20000"/>
              </a:spcAft>
              <a:buFont typeface="Arial"/>
              <a:buChar char="•"/>
            </a:pPr>
            <a:r>
              <a:rPr lang="it-IT" sz="2400" i="1" dirty="0" smtClean="0"/>
              <a:t>L’ipotesi 1b</a:t>
            </a:r>
            <a:r>
              <a:rPr lang="it-IT" sz="2400" dirty="0" smtClean="0"/>
              <a:t>, relativa alla differenziazione intercategoriale, </a:t>
            </a:r>
            <a:r>
              <a:rPr lang="it-IT" sz="2400" i="1" dirty="0" smtClean="0"/>
              <a:t>risulta</a:t>
            </a:r>
            <a:r>
              <a:rPr lang="it-IT" sz="2400" dirty="0" smtClean="0"/>
              <a:t> confermata (confronto R-U).</a:t>
            </a:r>
          </a:p>
          <a:p>
            <a:pPr marL="457200" indent="-457200" algn="just">
              <a:spcAft>
                <a:spcPct val="20000"/>
              </a:spcAft>
              <a:buFont typeface="Arial"/>
              <a:buChar char="•"/>
            </a:pPr>
            <a:r>
              <a:rPr lang="it-IT" sz="2400" i="1" dirty="0" smtClean="0"/>
              <a:t>L’ipotesi 2a</a:t>
            </a:r>
            <a:r>
              <a:rPr lang="it-IT" sz="2400" dirty="0" smtClean="0"/>
              <a:t>, relativa all’assimilazione </a:t>
            </a:r>
            <a:r>
              <a:rPr lang="it-IT" sz="2400" dirty="0" err="1" smtClean="0"/>
              <a:t>intracategoriale</a:t>
            </a:r>
            <a:r>
              <a:rPr lang="it-IT" sz="2400" dirty="0" smtClean="0"/>
              <a:t>, </a:t>
            </a:r>
            <a:r>
              <a:rPr lang="it-IT" sz="2400" i="1" dirty="0" smtClean="0"/>
              <a:t>non</a:t>
            </a:r>
            <a:r>
              <a:rPr lang="it-IT" sz="2400" dirty="0" smtClean="0"/>
              <a:t> risulta confermata (confronto C-U).</a:t>
            </a:r>
          </a:p>
          <a:p>
            <a:pPr marL="457200" indent="-457200" algn="just">
              <a:spcAft>
                <a:spcPct val="20000"/>
              </a:spcAft>
              <a:buFont typeface="Arial"/>
              <a:buChar char="•"/>
            </a:pPr>
            <a:r>
              <a:rPr lang="it-IT" sz="2400" i="1" dirty="0" smtClean="0"/>
              <a:t>L’ipotesi 2b</a:t>
            </a:r>
            <a:r>
              <a:rPr lang="it-IT" sz="2400" dirty="0" smtClean="0"/>
              <a:t>, relativa alla differenziazione intercategoriale, </a:t>
            </a:r>
            <a:r>
              <a:rPr lang="it-IT" sz="2400" i="1" dirty="0" smtClean="0"/>
              <a:t>risulta</a:t>
            </a:r>
            <a:r>
              <a:rPr lang="it-IT" sz="2400" dirty="0" smtClean="0"/>
              <a:t> confermata (confronto R-U).</a:t>
            </a:r>
          </a:p>
          <a:p>
            <a:pPr marL="457200" indent="-457200" algn="just">
              <a:spcAft>
                <a:spcPct val="20000"/>
              </a:spcAft>
              <a:buFont typeface="Arial"/>
              <a:buChar char="•"/>
            </a:pPr>
            <a:r>
              <a:rPr lang="it-IT" sz="2400" i="1" dirty="0" smtClean="0"/>
              <a:t>L’ipotesi </a:t>
            </a:r>
            <a:r>
              <a:rPr lang="it-IT" sz="2400" i="1" dirty="0" err="1"/>
              <a:t>3</a:t>
            </a:r>
            <a:r>
              <a:rPr lang="it-IT" sz="2400" dirty="0" smtClean="0"/>
              <a:t> relativa alla </a:t>
            </a:r>
            <a:r>
              <a:rPr lang="it-IT" sz="2400" dirty="0" err="1" smtClean="0"/>
              <a:t>familiarizzazione</a:t>
            </a:r>
            <a:r>
              <a:rPr lang="it-IT" sz="2400" dirty="0" smtClean="0"/>
              <a:t> </a:t>
            </a:r>
            <a:r>
              <a:rPr lang="it-IT" sz="2400" i="1" dirty="0" smtClean="0"/>
              <a:t>non</a:t>
            </a:r>
            <a:r>
              <a:rPr lang="it-IT" sz="2400" dirty="0" smtClean="0"/>
              <a:t> </a:t>
            </a:r>
            <a:r>
              <a:rPr lang="it-IT" sz="2400" dirty="0"/>
              <a:t>risulta confermata. </a:t>
            </a:r>
            <a:endParaRPr lang="it-IT" sz="2400" dirty="0" smtClean="0"/>
          </a:p>
          <a:p>
            <a:pPr marL="457200" indent="-457200" algn="just">
              <a:spcAft>
                <a:spcPct val="20000"/>
              </a:spcAft>
              <a:buFont typeface="Arial"/>
              <a:buChar char="•"/>
            </a:pPr>
            <a:r>
              <a:rPr lang="it-IT" sz="2400" i="1" dirty="0" smtClean="0"/>
              <a:t>L’ipotesi </a:t>
            </a:r>
            <a:r>
              <a:rPr lang="it-IT" sz="2400" i="1" dirty="0" err="1"/>
              <a:t>4</a:t>
            </a:r>
            <a:r>
              <a:rPr lang="it-IT" sz="2400" i="1" dirty="0" smtClean="0"/>
              <a:t> </a:t>
            </a:r>
            <a:r>
              <a:rPr lang="it-IT" sz="2400" dirty="0" smtClean="0"/>
              <a:t>relativa all’esperienza </a:t>
            </a:r>
            <a:r>
              <a:rPr lang="it-IT" sz="2400" i="1" dirty="0" smtClean="0"/>
              <a:t>non</a:t>
            </a:r>
            <a:r>
              <a:rPr lang="it-IT" sz="2400" dirty="0" smtClean="0"/>
              <a:t> </a:t>
            </a:r>
            <a:r>
              <a:rPr lang="it-IT" sz="2400" dirty="0"/>
              <a:t>risulta </a:t>
            </a:r>
            <a:r>
              <a:rPr lang="it-IT" sz="2400" dirty="0" smtClean="0"/>
              <a:t>confermata (confronto I e II prova).</a:t>
            </a:r>
          </a:p>
        </p:txBody>
      </p:sp>
    </p:spTree>
  </p:cSld>
  <p:clrMapOvr>
    <a:masterClrMapping/>
  </p:clrMapOvr>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egnaposto numero diapositiva 5"/>
          <p:cNvSpPr>
            <a:spLocks noGrp="1"/>
          </p:cNvSpPr>
          <p:nvPr>
            <p:ph type="sldNum" sz="quarter" idx="12"/>
          </p:nvPr>
        </p:nvSpPr>
        <p:spPr/>
        <p:txBody>
          <a:bodyPr/>
          <a:lstStyle/>
          <a:p>
            <a:fld id="{94A0CE65-AFAE-1141-9C10-B6D492308863}" type="slidenum">
              <a:rPr lang="it-IT"/>
              <a:pPr/>
              <a:t>129</a:t>
            </a:fld>
            <a:endParaRPr lang="it-IT"/>
          </a:p>
        </p:txBody>
      </p:sp>
      <p:sp>
        <p:nvSpPr>
          <p:cNvPr id="62467" name="Text Box 3"/>
          <p:cNvSpPr txBox="1">
            <a:spLocks noChangeArrowheads="1"/>
          </p:cNvSpPr>
          <p:nvPr/>
        </p:nvSpPr>
        <p:spPr bwMode="auto">
          <a:xfrm>
            <a:off x="359217" y="304800"/>
            <a:ext cx="8569894" cy="2825389"/>
          </a:xfrm>
          <a:prstGeom prst="rect">
            <a:avLst/>
          </a:prstGeom>
          <a:noFill/>
          <a:ln w="12700" cap="sq">
            <a:noFill/>
            <a:miter lim="800000"/>
            <a:headEnd type="none" w="sm" len="sm"/>
            <a:tailEnd type="none" w="sm" len="sm"/>
          </a:ln>
          <a:effectLst/>
        </p:spPr>
        <p:txBody>
          <a:bodyPr wrap="square">
            <a:prstTxWarp prst="textNoShape">
              <a:avLst/>
            </a:prstTxWarp>
            <a:spAutoFit/>
          </a:bodyPr>
          <a:lstStyle/>
          <a:p>
            <a:pPr marL="457200" indent="-457200" algn="just">
              <a:spcAft>
                <a:spcPct val="20000"/>
              </a:spcAft>
              <a:buFont typeface="Arial"/>
              <a:buChar char="•"/>
            </a:pPr>
            <a:r>
              <a:rPr lang="it-IT" sz="2400" dirty="0" smtClean="0"/>
              <a:t>I </a:t>
            </a:r>
            <a:r>
              <a:rPr lang="it-IT" sz="2400" dirty="0"/>
              <a:t>grafici di Figura </a:t>
            </a:r>
            <a:r>
              <a:rPr lang="it-IT" sz="2400" dirty="0" err="1"/>
              <a:t>1</a:t>
            </a:r>
            <a:r>
              <a:rPr lang="it-IT" sz="2400" dirty="0"/>
              <a:t> (prima prova) e di Figura </a:t>
            </a:r>
            <a:r>
              <a:rPr lang="it-IT" sz="2400" dirty="0" err="1"/>
              <a:t>2</a:t>
            </a:r>
            <a:r>
              <a:rPr lang="it-IT" sz="2400" dirty="0"/>
              <a:t> (seconda prova) </a:t>
            </a:r>
            <a:r>
              <a:rPr lang="it-IT" sz="2400" i="1" dirty="0"/>
              <a:t>confermano gli effetti</a:t>
            </a:r>
            <a:r>
              <a:rPr lang="it-IT" sz="2400" dirty="0"/>
              <a:t> di differenziazione intercategoriale e </a:t>
            </a:r>
            <a:r>
              <a:rPr lang="it-IT" sz="2400" i="1" dirty="0"/>
              <a:t>l’assenza di effetti</a:t>
            </a:r>
            <a:r>
              <a:rPr lang="it-IT" sz="2400" dirty="0"/>
              <a:t> di assimilazione </a:t>
            </a:r>
            <a:r>
              <a:rPr lang="it-IT" sz="2400" dirty="0" err="1"/>
              <a:t>intracategoriale</a:t>
            </a:r>
            <a:r>
              <a:rPr lang="it-IT" sz="2400" dirty="0" smtClean="0"/>
              <a:t>.</a:t>
            </a:r>
          </a:p>
          <a:p>
            <a:pPr marL="457200" indent="-457200" algn="just">
              <a:spcAft>
                <a:spcPct val="20000"/>
              </a:spcAft>
            </a:pPr>
            <a:endParaRPr lang="it-IT" sz="2400" dirty="0" smtClean="0"/>
          </a:p>
          <a:p>
            <a:pPr marL="457200" indent="-457200" algn="just">
              <a:spcAft>
                <a:spcPct val="20000"/>
              </a:spcAft>
              <a:buFont typeface="Arial"/>
              <a:buChar char="•"/>
            </a:pPr>
            <a:r>
              <a:rPr lang="it-IT" sz="2400" dirty="0"/>
              <a:t>Nelle ultime cinque presentazioni della serie (Esperimento </a:t>
            </a:r>
            <a:r>
              <a:rPr lang="it-IT" sz="2400" dirty="0" err="1"/>
              <a:t>Ib</a:t>
            </a:r>
            <a:r>
              <a:rPr lang="it-IT" sz="2400" dirty="0"/>
              <a:t>), </a:t>
            </a:r>
            <a:r>
              <a:rPr lang="it-IT" sz="2400" i="1" dirty="0"/>
              <a:t>si rilevano</a:t>
            </a:r>
            <a:r>
              <a:rPr lang="it-IT" sz="2400" dirty="0"/>
              <a:t> sia forti effetti di differenziazione intercategoriale sia effetti di assimilazione </a:t>
            </a:r>
            <a:r>
              <a:rPr lang="it-IT" sz="2400" dirty="0" err="1"/>
              <a:t>intracategoriale</a:t>
            </a:r>
            <a:r>
              <a:rPr lang="it-IT" sz="2400" dirty="0"/>
              <a:t> (vedi Figura </a:t>
            </a:r>
            <a:r>
              <a:rPr lang="it-IT" sz="2400" dirty="0" err="1"/>
              <a:t>3</a:t>
            </a:r>
            <a:r>
              <a:rPr lang="it-IT" sz="2400" dirty="0"/>
              <a: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pPr algn="l"/>
            <a:r>
              <a:rPr lang="it-IT" sz="3000" b="1" dirty="0" smtClean="0"/>
              <a:t>La folla nella prospettiva intergruppi</a:t>
            </a:r>
            <a:endParaRPr lang="it-IT" sz="3000" b="1" dirty="0"/>
          </a:p>
        </p:txBody>
      </p:sp>
      <p:sp>
        <p:nvSpPr>
          <p:cNvPr id="3" name="Segnaposto contenuto 2"/>
          <p:cNvSpPr>
            <a:spLocks noGrp="1"/>
          </p:cNvSpPr>
          <p:nvPr>
            <p:ph idx="1"/>
          </p:nvPr>
        </p:nvSpPr>
        <p:spPr>
          <a:xfrm>
            <a:off x="457200" y="950764"/>
            <a:ext cx="8229600" cy="3743681"/>
          </a:xfrm>
        </p:spPr>
        <p:txBody>
          <a:bodyPr>
            <a:noAutofit/>
          </a:bodyPr>
          <a:lstStyle/>
          <a:p>
            <a:pPr marL="0" indent="0" algn="just">
              <a:buNone/>
            </a:pPr>
            <a:r>
              <a:rPr lang="it-IT" sz="2800" dirty="0" smtClean="0"/>
              <a:t>Secondo </a:t>
            </a:r>
            <a:r>
              <a:rPr lang="it-IT" sz="2800" b="1" dirty="0" err="1" smtClean="0"/>
              <a:t>Reicher</a:t>
            </a:r>
            <a:r>
              <a:rPr lang="it-IT" sz="2800" b="1" dirty="0" smtClean="0"/>
              <a:t> </a:t>
            </a:r>
            <a:r>
              <a:rPr lang="it-IT" sz="2800" dirty="0" smtClean="0"/>
              <a:t>la folla non comporta una perdita di identità, ma uno spostamento dall’identità personale all’identità sociale. </a:t>
            </a:r>
          </a:p>
          <a:p>
            <a:pPr marL="0" indent="0" algn="just">
              <a:buNone/>
            </a:pPr>
            <a:r>
              <a:rPr lang="it-IT" sz="2800" dirty="0" smtClean="0"/>
              <a:t>Questo implica che gli individui adotteranno comportamenti a atteggiamenti che ritengono tipici del gruppo di cui fanno parte.</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13</a:t>
            </a:fld>
            <a:endParaRPr lang="it-IT"/>
          </a:p>
        </p:txBody>
      </p:sp>
    </p:spTree>
  </p:cSld>
  <p:clrMapOvr>
    <a:masterClrMapping/>
  </p:clrMapOvr>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egnaposto numero diapositiva 5"/>
          <p:cNvSpPr>
            <a:spLocks noGrp="1"/>
          </p:cNvSpPr>
          <p:nvPr>
            <p:ph type="sldNum" sz="quarter" idx="12"/>
          </p:nvPr>
        </p:nvSpPr>
        <p:spPr/>
        <p:txBody>
          <a:bodyPr/>
          <a:lstStyle/>
          <a:p>
            <a:fld id="{980A91FD-2067-6A4D-B174-41ACF881D2A4}" type="slidenum">
              <a:rPr lang="it-IT"/>
              <a:pPr/>
              <a:t>130</a:t>
            </a:fld>
            <a:endParaRPr lang="it-IT"/>
          </a:p>
        </p:txBody>
      </p:sp>
      <p:sp>
        <p:nvSpPr>
          <p:cNvPr id="63491" name="Text Box 3"/>
          <p:cNvSpPr txBox="1">
            <a:spLocks noChangeArrowheads="1"/>
          </p:cNvSpPr>
          <p:nvPr/>
        </p:nvSpPr>
        <p:spPr bwMode="auto">
          <a:xfrm>
            <a:off x="359217" y="210396"/>
            <a:ext cx="8251383" cy="3416320"/>
          </a:xfrm>
          <a:prstGeom prst="rect">
            <a:avLst/>
          </a:prstGeom>
          <a:noFill/>
          <a:ln w="12700" cap="sq">
            <a:noFill/>
            <a:miter lim="800000"/>
            <a:headEnd type="none" w="sm" len="sm"/>
            <a:tailEnd type="none" w="sm" len="sm"/>
          </a:ln>
          <a:effectLst/>
        </p:spPr>
        <p:txBody>
          <a:bodyPr wrap="square">
            <a:prstTxWarp prst="textNoShape">
              <a:avLst/>
            </a:prstTxWarp>
            <a:spAutoFit/>
          </a:bodyPr>
          <a:lstStyle/>
          <a:p>
            <a:pPr algn="just"/>
            <a:r>
              <a:rPr lang="it-IT" sz="2400" dirty="0"/>
              <a:t>I risultati di </a:t>
            </a:r>
            <a:r>
              <a:rPr lang="it-IT" sz="2400" dirty="0" err="1"/>
              <a:t>Tajfel</a:t>
            </a:r>
            <a:r>
              <a:rPr lang="it-IT" sz="2400" dirty="0"/>
              <a:t> e </a:t>
            </a:r>
            <a:r>
              <a:rPr lang="it-IT" sz="2400" dirty="0" err="1"/>
              <a:t>Wilkes</a:t>
            </a:r>
            <a:r>
              <a:rPr lang="it-IT" sz="2400" dirty="0"/>
              <a:t> possono essere riassunti nelle due seguenti </a:t>
            </a:r>
            <a:r>
              <a:rPr lang="it-IT" sz="2400" dirty="0" smtClean="0"/>
              <a:t>asserzioni:</a:t>
            </a:r>
          </a:p>
          <a:p>
            <a:pPr algn="just"/>
            <a:endParaRPr lang="it-IT" sz="2400" dirty="0" smtClean="0"/>
          </a:p>
          <a:p>
            <a:pPr marL="358775" indent="-358775" algn="just">
              <a:buFont typeface="Arial"/>
              <a:buChar char="•"/>
            </a:pPr>
            <a:r>
              <a:rPr lang="it-IT" sz="2400" dirty="0" smtClean="0"/>
              <a:t>La </a:t>
            </a:r>
            <a:r>
              <a:rPr lang="it-IT" sz="2400" dirty="0"/>
              <a:t>classificazione sistematica degli stimoli determina effetti di differenziazione intercategoriale: allontana, differenzia gli stimoli inclusi nelle due categorie</a:t>
            </a:r>
            <a:r>
              <a:rPr lang="it-IT" sz="2400" dirty="0" smtClean="0"/>
              <a:t>.</a:t>
            </a:r>
          </a:p>
          <a:p>
            <a:pPr marL="358775" indent="-358775" algn="just">
              <a:buFont typeface="Arial"/>
              <a:buChar char="•"/>
            </a:pPr>
            <a:r>
              <a:rPr lang="it-IT" sz="2400" dirty="0" smtClean="0"/>
              <a:t>La </a:t>
            </a:r>
            <a:r>
              <a:rPr lang="it-IT" sz="2400" dirty="0"/>
              <a:t>classificazione sistematica degli stimoli determina effetti di assimilazione </a:t>
            </a:r>
            <a:r>
              <a:rPr lang="it-IT" sz="2400" dirty="0" err="1"/>
              <a:t>intracategoriale</a:t>
            </a:r>
            <a:r>
              <a:rPr lang="it-IT" sz="2400" dirty="0"/>
              <a:t>: fa percepire più simili gli stimoli inclusi nella stessa categoria.</a:t>
            </a:r>
            <a:r>
              <a:rPr lang="it-IT" sz="2400" dirty="0" smtClean="0"/>
              <a:t> </a:t>
            </a:r>
            <a:endParaRPr lang="it-IT" sz="2200" dirty="0"/>
          </a:p>
        </p:txBody>
      </p:sp>
    </p:spTree>
  </p:cSld>
  <p:clrMapOvr>
    <a:masterClrMapping/>
  </p:clrMapOvr>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egnaposto numero diapositiva 5"/>
          <p:cNvSpPr>
            <a:spLocks noGrp="1"/>
          </p:cNvSpPr>
          <p:nvPr>
            <p:ph type="sldNum" sz="quarter" idx="12"/>
          </p:nvPr>
        </p:nvSpPr>
        <p:spPr/>
        <p:txBody>
          <a:bodyPr/>
          <a:lstStyle/>
          <a:p>
            <a:fld id="{980A91FD-2067-6A4D-B174-41ACF881D2A4}" type="slidenum">
              <a:rPr lang="it-IT"/>
              <a:pPr/>
              <a:t>131</a:t>
            </a:fld>
            <a:endParaRPr lang="it-IT"/>
          </a:p>
        </p:txBody>
      </p:sp>
      <p:sp>
        <p:nvSpPr>
          <p:cNvPr id="63491" name="Text Box 3"/>
          <p:cNvSpPr txBox="1">
            <a:spLocks noChangeArrowheads="1"/>
          </p:cNvSpPr>
          <p:nvPr/>
        </p:nvSpPr>
        <p:spPr bwMode="auto">
          <a:xfrm>
            <a:off x="359217" y="210396"/>
            <a:ext cx="8251383" cy="4524315"/>
          </a:xfrm>
          <a:prstGeom prst="rect">
            <a:avLst/>
          </a:prstGeom>
          <a:noFill/>
          <a:ln w="12700" cap="sq">
            <a:noFill/>
            <a:miter lim="800000"/>
            <a:headEnd type="none" w="sm" len="sm"/>
            <a:tailEnd type="none" w="sm" len="sm"/>
          </a:ln>
          <a:effectLst/>
        </p:spPr>
        <p:txBody>
          <a:bodyPr wrap="square">
            <a:prstTxWarp prst="textNoShape">
              <a:avLst/>
            </a:prstTxWarp>
            <a:spAutoFit/>
          </a:bodyPr>
          <a:lstStyle/>
          <a:p>
            <a:pPr algn="just"/>
            <a:r>
              <a:rPr lang="it-IT" sz="2400" dirty="0" smtClean="0"/>
              <a:t>I </a:t>
            </a:r>
            <a:r>
              <a:rPr lang="it-IT" sz="2400" dirty="0"/>
              <a:t>processi di differenziazione e assimilazione caratterizzano il funzionamento cognitivo umano perché, come quello di categorizzazione da cui derivano, facilitano l’adattamento dell’individuo all’ambiente. Infatti, le decisioni comportamentali sono più facili, se gli stimoli di due categorie sono tra loro differenziati e gli stimoli della stessa categoria sono tra loro assimilati.</a:t>
            </a:r>
          </a:p>
          <a:p>
            <a:pPr algn="just"/>
            <a:endParaRPr lang="it-IT" sz="2400" dirty="0"/>
          </a:p>
          <a:p>
            <a:pPr algn="just"/>
            <a:r>
              <a:rPr lang="it-IT" sz="2400" dirty="0"/>
              <a:t>Una conseguenza dei due processi è che essi determinano la formazione degli stereotipi. </a:t>
            </a:r>
          </a:p>
          <a:p>
            <a:pPr algn="just"/>
            <a:r>
              <a:rPr lang="it-IT" sz="2400" dirty="0"/>
              <a:t>Lo stereotipo è l’immagine di un gruppo espressa in termini di tratti fisici e di personalità.</a:t>
            </a:r>
          </a:p>
        </p:txBody>
      </p:sp>
    </p:spTree>
  </p:cSld>
  <p:clrMapOvr>
    <a:masterClrMapping/>
  </p:clrMapOvr>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egnaposto numero diapositiva 3"/>
          <p:cNvSpPr>
            <a:spLocks noGrp="1"/>
          </p:cNvSpPr>
          <p:nvPr>
            <p:ph type="sldNum" sz="quarter" idx="12"/>
          </p:nvPr>
        </p:nvSpPr>
        <p:spPr/>
        <p:txBody>
          <a:bodyPr/>
          <a:lstStyle/>
          <a:p>
            <a:fld id="{3D724D8A-6E53-0B4D-824D-1AC41621C0B2}" type="slidenum">
              <a:rPr lang="it-IT"/>
              <a:pPr/>
              <a:t>132</a:t>
            </a:fld>
            <a:endParaRPr lang="it-IT"/>
          </a:p>
        </p:txBody>
      </p:sp>
      <p:sp>
        <p:nvSpPr>
          <p:cNvPr id="64514" name="Text Box 2"/>
          <p:cNvSpPr txBox="1">
            <a:spLocks noChangeArrowheads="1"/>
          </p:cNvSpPr>
          <p:nvPr/>
        </p:nvSpPr>
        <p:spPr bwMode="auto">
          <a:xfrm>
            <a:off x="359217" y="397658"/>
            <a:ext cx="8479983" cy="5632310"/>
          </a:xfrm>
          <a:prstGeom prst="rect">
            <a:avLst/>
          </a:prstGeom>
          <a:noFill/>
          <a:ln w="12700" cap="sq">
            <a:noFill/>
            <a:miter lim="800000"/>
            <a:headEnd type="none" w="sm" len="sm"/>
            <a:tailEnd type="none" w="sm" len="sm"/>
          </a:ln>
          <a:effectLst/>
        </p:spPr>
        <p:txBody>
          <a:bodyPr wrap="square">
            <a:prstTxWarp prst="textNoShape">
              <a:avLst/>
            </a:prstTxWarp>
            <a:spAutoFit/>
          </a:bodyPr>
          <a:lstStyle/>
          <a:p>
            <a:pPr algn="just"/>
            <a:r>
              <a:rPr lang="it-IT" sz="2400" b="1" dirty="0" smtClean="0">
                <a:solidFill>
                  <a:srgbClr val="660066"/>
                </a:solidFill>
              </a:rPr>
              <a:t>L’ESPERIMENTO </a:t>
            </a:r>
            <a:r>
              <a:rPr lang="it-IT" sz="2400" b="1" dirty="0" err="1" smtClean="0">
                <a:solidFill>
                  <a:srgbClr val="660066"/>
                </a:solidFill>
              </a:rPr>
              <a:t>DI</a:t>
            </a:r>
            <a:r>
              <a:rPr lang="it-IT" sz="2400" b="1" dirty="0" smtClean="0">
                <a:solidFill>
                  <a:srgbClr val="660066"/>
                </a:solidFill>
              </a:rPr>
              <a:t> TAJFEL, BILLIG, BUNDY e FLAMENT (1971): ESPERIMENTO DEI GRUPPI MINIMALI</a:t>
            </a:r>
          </a:p>
          <a:p>
            <a:pPr algn="just"/>
            <a:endParaRPr lang="it-IT" sz="2400" b="1" dirty="0" smtClean="0">
              <a:solidFill>
                <a:srgbClr val="660066"/>
              </a:solidFill>
            </a:endParaRPr>
          </a:p>
          <a:p>
            <a:pPr algn="just"/>
            <a:r>
              <a:rPr lang="it-IT" sz="2400" dirty="0" smtClean="0"/>
              <a:t>Rilevato </a:t>
            </a:r>
            <a:r>
              <a:rPr lang="it-IT" sz="2400" dirty="0"/>
              <a:t>il processo di differenziazione, </a:t>
            </a:r>
            <a:r>
              <a:rPr lang="it-IT" sz="2400" dirty="0" err="1"/>
              <a:t>Tajfel</a:t>
            </a:r>
            <a:r>
              <a:rPr lang="it-IT" sz="2400" dirty="0"/>
              <a:t> ha una seconda intuizione. Ipotizza che tale processo si esprima anche nella tendenza a differenziare dalle altre le categorie a cui si appartiene. La categorizzazione, che determina differenziazione, è condizione sufficiente di comportamenti di favoritismo per l’</a:t>
            </a:r>
            <a:r>
              <a:rPr lang="it-IT" sz="2400" dirty="0" err="1"/>
              <a:t>ingroup</a:t>
            </a:r>
            <a:r>
              <a:rPr lang="it-IT" sz="2400" dirty="0"/>
              <a:t>.</a:t>
            </a:r>
          </a:p>
          <a:p>
            <a:pPr algn="just"/>
            <a:endParaRPr lang="it-IT" sz="2400" dirty="0"/>
          </a:p>
          <a:p>
            <a:pPr algn="just"/>
            <a:r>
              <a:rPr lang="it-IT" sz="2400" dirty="0"/>
              <a:t>Per verificare l’ipotesi che la categorizzazione in un proprio gruppo e in un gruppo estraneo sia condizione sufficiente di valutazioni differenziali e comportamenti discriminativi a favore del proprio gruppo, </a:t>
            </a:r>
            <a:r>
              <a:rPr lang="it-IT" sz="2400" dirty="0" err="1"/>
              <a:t>Tajfel</a:t>
            </a:r>
            <a:r>
              <a:rPr lang="it-IT" sz="2400" dirty="0"/>
              <a:t> ha realizzato una ricerca, nota come Esperimento dei Gruppi Minimali. Si tratta del secondo esperimento che ha contribuito allo sviluppo della teoria dell’identità sociale.</a:t>
            </a:r>
          </a:p>
        </p:txBody>
      </p:sp>
    </p:spTree>
  </p:cSld>
  <p:clrMapOvr>
    <a:masterClrMapping/>
  </p:clrMapOvr>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egnaposto numero diapositiva 3"/>
          <p:cNvSpPr>
            <a:spLocks noGrp="1"/>
          </p:cNvSpPr>
          <p:nvPr>
            <p:ph type="sldNum" sz="quarter" idx="12"/>
          </p:nvPr>
        </p:nvSpPr>
        <p:spPr/>
        <p:txBody>
          <a:bodyPr/>
          <a:lstStyle/>
          <a:p>
            <a:fld id="{505B4E1E-381C-E74D-94BE-81C78E2339D4}" type="slidenum">
              <a:rPr lang="it-IT"/>
              <a:pPr/>
              <a:t>133</a:t>
            </a:fld>
            <a:endParaRPr lang="it-IT"/>
          </a:p>
        </p:txBody>
      </p:sp>
      <p:sp>
        <p:nvSpPr>
          <p:cNvPr id="37891" name="Text Box 3"/>
          <p:cNvSpPr txBox="1">
            <a:spLocks noChangeArrowheads="1"/>
          </p:cNvSpPr>
          <p:nvPr/>
        </p:nvSpPr>
        <p:spPr bwMode="auto">
          <a:xfrm>
            <a:off x="307900" y="179588"/>
            <a:ext cx="8544235" cy="6001642"/>
          </a:xfrm>
          <a:prstGeom prst="rect">
            <a:avLst/>
          </a:prstGeom>
          <a:noFill/>
          <a:ln w="9525">
            <a:noFill/>
            <a:miter lim="800000"/>
            <a:headEnd/>
            <a:tailEnd/>
          </a:ln>
          <a:effectLst/>
        </p:spPr>
        <p:txBody>
          <a:bodyPr wrap="square">
            <a:prstTxWarp prst="textNoShape">
              <a:avLst/>
            </a:prstTxWarp>
            <a:spAutoFit/>
          </a:bodyPr>
          <a:lstStyle/>
          <a:p>
            <a:endParaRPr lang="it-IT" sz="2400" dirty="0"/>
          </a:p>
          <a:p>
            <a:pPr algn="just"/>
            <a:r>
              <a:rPr lang="it-IT" sz="2400" dirty="0"/>
              <a:t>Partecipanti. 48 ragazzi di 14-15 anni di età, tutti maschi. Erano esaminati in gruppi di 16. In ogni gruppo i partecipanti si conoscevano bene, perché erano allievi della stessa classe.</a:t>
            </a:r>
          </a:p>
          <a:p>
            <a:pPr algn="just"/>
            <a:endParaRPr lang="it-IT" sz="2400" dirty="0"/>
          </a:p>
          <a:p>
            <a:pPr algn="just"/>
            <a:r>
              <a:rPr lang="it-IT" sz="2400" dirty="0"/>
              <a:t>La procedura. L’esperimento si svolgeva in due fasi.</a:t>
            </a:r>
            <a:endParaRPr lang="it-IT" sz="2400" dirty="0" smtClean="0"/>
          </a:p>
          <a:p>
            <a:pPr marL="358775" indent="-358775" algn="just">
              <a:buFont typeface="Arial"/>
              <a:buChar char="•"/>
            </a:pPr>
            <a:r>
              <a:rPr lang="it-IT" sz="2400" dirty="0" smtClean="0"/>
              <a:t>La </a:t>
            </a:r>
            <a:r>
              <a:rPr lang="it-IT" sz="2400" dirty="0"/>
              <a:t>prima fase, che riguardava l’espressione di preferenze estetiche</a:t>
            </a:r>
            <a:r>
              <a:rPr lang="it-IT" sz="2400" dirty="0" smtClean="0"/>
              <a:t>, consentiva </a:t>
            </a:r>
            <a:r>
              <a:rPr lang="it-IT" sz="2400" dirty="0"/>
              <a:t>di dividere i partecipanti in due gruppi: quelli che </a:t>
            </a:r>
            <a:r>
              <a:rPr lang="it-IT" sz="2400" dirty="0" err="1"/>
              <a:t>–</a:t>
            </a:r>
            <a:r>
              <a:rPr lang="it-IT" sz="2400" dirty="0"/>
              <a:t> si diceva </a:t>
            </a:r>
            <a:r>
              <a:rPr lang="it-IT" sz="2400" dirty="0" err="1"/>
              <a:t>–</a:t>
            </a:r>
            <a:r>
              <a:rPr lang="it-IT" sz="2400" dirty="0" smtClean="0"/>
              <a:t>   </a:t>
            </a:r>
            <a:r>
              <a:rPr lang="it-IT" sz="2400" dirty="0"/>
              <a:t>preferivano </a:t>
            </a:r>
            <a:r>
              <a:rPr lang="it-IT" sz="2400" dirty="0" err="1"/>
              <a:t>Klee</a:t>
            </a:r>
            <a:r>
              <a:rPr lang="it-IT" sz="2400" dirty="0"/>
              <a:t> e quelli che preferivano </a:t>
            </a:r>
            <a:r>
              <a:rPr lang="it-IT" sz="2400" dirty="0" err="1"/>
              <a:t>Kandinski</a:t>
            </a:r>
            <a:r>
              <a:rPr lang="it-IT" sz="2400" dirty="0"/>
              <a:t>.</a:t>
            </a:r>
            <a:endParaRPr lang="it-IT" sz="2400" dirty="0" smtClean="0"/>
          </a:p>
          <a:p>
            <a:pPr marL="358775" indent="-358775" algn="just"/>
            <a:endParaRPr lang="it-IT" sz="2400" dirty="0" smtClean="0"/>
          </a:p>
          <a:p>
            <a:pPr marL="358775" indent="-358775" algn="just">
              <a:buFont typeface="Arial"/>
              <a:buChar char="•"/>
            </a:pPr>
            <a:r>
              <a:rPr lang="it-IT" sz="2400" dirty="0" smtClean="0"/>
              <a:t>Nella </a:t>
            </a:r>
            <a:r>
              <a:rPr lang="it-IT" sz="2400" dirty="0"/>
              <a:t>seconda fase, i partecipanti assegnavano punti, corrispondenti a quote</a:t>
            </a:r>
            <a:r>
              <a:rPr lang="it-IT" sz="2400" dirty="0" smtClean="0"/>
              <a:t> di </a:t>
            </a:r>
            <a:r>
              <a:rPr lang="it-IT" sz="2400" dirty="0"/>
              <a:t>denaro, a membri anonimi dell’</a:t>
            </a:r>
            <a:r>
              <a:rPr lang="it-IT" sz="2400" dirty="0" err="1"/>
              <a:t>ingroup</a:t>
            </a:r>
            <a:r>
              <a:rPr lang="it-IT" sz="2400" dirty="0"/>
              <a:t> e a membri anonimi</a:t>
            </a:r>
            <a:r>
              <a:rPr lang="it-IT" sz="2400" dirty="0" smtClean="0"/>
              <a:t> dell’</a:t>
            </a:r>
            <a:r>
              <a:rPr lang="it-IT" sz="2400" dirty="0" err="1" smtClean="0"/>
              <a:t>outgroup</a:t>
            </a:r>
            <a:r>
              <a:rPr lang="it-IT" sz="2400" dirty="0"/>
              <a:t>, indicati da un numero.</a:t>
            </a:r>
            <a:endParaRPr lang="it-IT" sz="2400" dirty="0" smtClean="0"/>
          </a:p>
          <a:p>
            <a:pPr algn="just"/>
            <a:endParaRPr lang="it-IT" sz="2400" dirty="0"/>
          </a:p>
        </p:txBody>
      </p:sp>
    </p:spTree>
  </p:cSld>
  <p:clrMapOvr>
    <a:masterClrMapping/>
  </p:clrMapOvr>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egnaposto numero diapositiva 3"/>
          <p:cNvSpPr>
            <a:spLocks noGrp="1"/>
          </p:cNvSpPr>
          <p:nvPr>
            <p:ph type="sldNum" sz="quarter" idx="12"/>
          </p:nvPr>
        </p:nvSpPr>
        <p:spPr/>
        <p:txBody>
          <a:bodyPr/>
          <a:lstStyle/>
          <a:p>
            <a:fld id="{505B4E1E-381C-E74D-94BE-81C78E2339D4}" type="slidenum">
              <a:rPr lang="it-IT"/>
              <a:pPr/>
              <a:t>134</a:t>
            </a:fld>
            <a:endParaRPr lang="it-IT"/>
          </a:p>
        </p:txBody>
      </p:sp>
      <p:sp>
        <p:nvSpPr>
          <p:cNvPr id="37891" name="Text Box 3"/>
          <p:cNvSpPr txBox="1">
            <a:spLocks noChangeArrowheads="1"/>
          </p:cNvSpPr>
          <p:nvPr/>
        </p:nvSpPr>
        <p:spPr bwMode="auto">
          <a:xfrm>
            <a:off x="295071" y="179588"/>
            <a:ext cx="8557066" cy="3785652"/>
          </a:xfrm>
          <a:prstGeom prst="rect">
            <a:avLst/>
          </a:prstGeom>
          <a:noFill/>
          <a:ln w="9525">
            <a:noFill/>
            <a:miter lim="800000"/>
            <a:headEnd/>
            <a:tailEnd/>
          </a:ln>
          <a:effectLst/>
        </p:spPr>
        <p:txBody>
          <a:bodyPr wrap="square">
            <a:prstTxWarp prst="textNoShape">
              <a:avLst/>
            </a:prstTxWarp>
            <a:spAutoFit/>
          </a:bodyPr>
          <a:lstStyle/>
          <a:p>
            <a:pPr algn="just"/>
            <a:r>
              <a:rPr lang="it-IT" sz="2400" dirty="0" smtClean="0"/>
              <a:t>I </a:t>
            </a:r>
            <a:r>
              <a:rPr lang="it-IT" sz="2400" dirty="0"/>
              <a:t>partecipanti sapevano che non avrebbero mai ricompensato se stessi; alla 	  fine del compito, ognuno avrebbe ricevuto una quota di denaro uguale alla</a:t>
            </a:r>
            <a:r>
              <a:rPr lang="it-IT" sz="2400" dirty="0" smtClean="0"/>
              <a:t> somma </a:t>
            </a:r>
            <a:r>
              <a:rPr lang="it-IT" sz="2400" dirty="0"/>
              <a:t>delle quote a lui assegnate dagli altri rispondenti</a:t>
            </a:r>
            <a:r>
              <a:rPr lang="it-IT" sz="2400" dirty="0" smtClean="0"/>
              <a:t>.</a:t>
            </a:r>
          </a:p>
          <a:p>
            <a:pPr algn="just"/>
            <a:endParaRPr lang="it-IT" sz="2400" dirty="0" smtClean="0"/>
          </a:p>
          <a:p>
            <a:pPr algn="just"/>
            <a:r>
              <a:rPr lang="it-IT" sz="2400" dirty="0" smtClean="0"/>
              <a:t>L’esperimento </a:t>
            </a:r>
            <a:r>
              <a:rPr lang="it-IT" sz="2400" dirty="0"/>
              <a:t>si sarebbe concluso con la fase di assegnazione di risorse</a:t>
            </a:r>
            <a:r>
              <a:rPr lang="it-IT" sz="2400" dirty="0" smtClean="0"/>
              <a:t>.</a:t>
            </a:r>
          </a:p>
          <a:p>
            <a:pPr algn="just"/>
            <a:endParaRPr lang="it-IT" sz="2400" dirty="0" smtClean="0"/>
          </a:p>
          <a:p>
            <a:pPr algn="just"/>
            <a:r>
              <a:rPr lang="it-IT" sz="2400" dirty="0" smtClean="0"/>
              <a:t>I </a:t>
            </a:r>
            <a:r>
              <a:rPr lang="it-IT" sz="2400" dirty="0"/>
              <a:t>partecipanti sapevano che, nelle matrici, un punto equivaleva a </a:t>
            </a:r>
            <a:r>
              <a:rPr lang="it-IT" sz="2400" dirty="0" err="1"/>
              <a:t>1</a:t>
            </a:r>
            <a:r>
              <a:rPr lang="it-IT" sz="2400" dirty="0"/>
              <a:t>/10 di 	  penny.</a:t>
            </a:r>
          </a:p>
        </p:txBody>
      </p:sp>
    </p:spTree>
  </p:cSld>
  <p:clrMapOvr>
    <a:masterClrMapping/>
  </p:clrMapOvr>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2D0E5E28-3609-4942-B801-7B876642F4B0}" type="slidenum">
              <a:rPr lang="it-IT" sz="2400">
                <a:solidFill>
                  <a:srgbClr val="000000"/>
                </a:solidFill>
              </a:rPr>
              <a:pPr/>
              <a:t>135</a:t>
            </a:fld>
            <a:endParaRPr lang="it-IT" sz="2400">
              <a:solidFill>
                <a:srgbClr val="000000"/>
              </a:solidFill>
            </a:endParaRPr>
          </a:p>
        </p:txBody>
      </p:sp>
      <p:sp>
        <p:nvSpPr>
          <p:cNvPr id="46082" name="Rectangle 2"/>
          <p:cNvSpPr>
            <a:spLocks noGrp="1" noChangeArrowheads="1"/>
          </p:cNvSpPr>
          <p:nvPr>
            <p:ph type="subTitle" idx="1"/>
          </p:nvPr>
        </p:nvSpPr>
        <p:spPr>
          <a:xfrm>
            <a:off x="228600" y="381000"/>
            <a:ext cx="8686800" cy="1143000"/>
          </a:xfrm>
        </p:spPr>
        <p:txBody>
          <a:bodyPr>
            <a:normAutofit lnSpcReduction="10000"/>
          </a:bodyPr>
          <a:lstStyle/>
          <a:p>
            <a:pPr algn="just"/>
            <a:r>
              <a:rPr lang="it-IT" sz="2400" dirty="0">
                <a:solidFill>
                  <a:srgbClr val="000000"/>
                </a:solidFill>
              </a:rPr>
              <a:t>Con lo scopo di eliminate dalla situazione sperimentale tutte le variabili che di norma producono favoritismo, furono adottati alcuni criteri nella strutturazione dell’esperimento.  </a:t>
            </a:r>
          </a:p>
        </p:txBody>
      </p:sp>
      <p:sp>
        <p:nvSpPr>
          <p:cNvPr id="46083" name="Rectangle 3"/>
          <p:cNvSpPr>
            <a:spLocks noChangeArrowheads="1"/>
          </p:cNvSpPr>
          <p:nvPr/>
        </p:nvSpPr>
        <p:spPr bwMode="auto">
          <a:xfrm>
            <a:off x="228600" y="1752600"/>
            <a:ext cx="8686800" cy="4800600"/>
          </a:xfrm>
          <a:prstGeom prst="rect">
            <a:avLst/>
          </a:prstGeom>
          <a:noFill/>
          <a:ln w="9525">
            <a:noFill/>
            <a:miter lim="800000"/>
            <a:headEnd/>
            <a:tailEnd/>
          </a:ln>
          <a:effectLst/>
        </p:spPr>
        <p:txBody>
          <a:bodyPr>
            <a:prstTxWarp prst="textNoShape">
              <a:avLst/>
            </a:prstTxWarp>
          </a:bodyPr>
          <a:lstStyle/>
          <a:p>
            <a:pPr marL="384175" indent="-384175" algn="just" eaLnBrk="1" hangingPunct="1">
              <a:spcBef>
                <a:spcPct val="20000"/>
              </a:spcBef>
              <a:buFontTx/>
              <a:buChar char="•"/>
            </a:pPr>
            <a:r>
              <a:rPr lang="it-IT" sz="2400">
                <a:solidFill>
                  <a:srgbClr val="000000"/>
                </a:solidFill>
              </a:rPr>
              <a:t>Non doveva esserci alcuna </a:t>
            </a:r>
            <a:r>
              <a:rPr lang="it-IT" sz="2400" b="1">
                <a:solidFill>
                  <a:srgbClr val="000000"/>
                </a:solidFill>
              </a:rPr>
              <a:t>interazione</a:t>
            </a:r>
            <a:r>
              <a:rPr lang="it-IT" sz="2400">
                <a:solidFill>
                  <a:srgbClr val="000000"/>
                </a:solidFill>
              </a:rPr>
              <a:t> faccia a faccia tra i membri del proprio gruppo, del gruppo estraneo o tra i gruppi.</a:t>
            </a:r>
          </a:p>
          <a:p>
            <a:pPr marL="384175" indent="-384175" algn="just" eaLnBrk="1" hangingPunct="1">
              <a:spcBef>
                <a:spcPct val="20000"/>
              </a:spcBef>
              <a:buFontTx/>
              <a:buChar char="•"/>
            </a:pPr>
            <a:r>
              <a:rPr lang="it-IT" sz="2400">
                <a:solidFill>
                  <a:srgbClr val="000000"/>
                </a:solidFill>
              </a:rPr>
              <a:t>L’appartenenza al gruppo doveva essere </a:t>
            </a:r>
            <a:r>
              <a:rPr lang="it-IT" sz="2400" b="1">
                <a:solidFill>
                  <a:srgbClr val="000000"/>
                </a:solidFill>
              </a:rPr>
              <a:t>anonima</a:t>
            </a:r>
            <a:r>
              <a:rPr lang="it-IT" sz="2400">
                <a:solidFill>
                  <a:srgbClr val="000000"/>
                </a:solidFill>
              </a:rPr>
              <a:t>.</a:t>
            </a:r>
          </a:p>
          <a:p>
            <a:pPr marL="384175" indent="-384175" algn="just" eaLnBrk="1" hangingPunct="1">
              <a:spcBef>
                <a:spcPct val="20000"/>
              </a:spcBef>
              <a:buFontTx/>
              <a:buChar char="•"/>
            </a:pPr>
            <a:r>
              <a:rPr lang="it-IT" sz="2400">
                <a:solidFill>
                  <a:srgbClr val="000000"/>
                </a:solidFill>
              </a:rPr>
              <a:t>Non doveva esserci alcuna precedente </a:t>
            </a:r>
            <a:r>
              <a:rPr lang="it-IT" sz="2400" b="1">
                <a:solidFill>
                  <a:srgbClr val="000000"/>
                </a:solidFill>
              </a:rPr>
              <a:t>ostilità</a:t>
            </a:r>
            <a:r>
              <a:rPr lang="it-IT" sz="2400">
                <a:solidFill>
                  <a:srgbClr val="000000"/>
                </a:solidFill>
              </a:rPr>
              <a:t> tra i gruppi.</a:t>
            </a:r>
          </a:p>
          <a:p>
            <a:pPr marL="384175" indent="-384175" algn="just" eaLnBrk="1" hangingPunct="1">
              <a:spcBef>
                <a:spcPct val="20000"/>
              </a:spcBef>
              <a:buFontTx/>
              <a:buChar char="•"/>
            </a:pPr>
            <a:r>
              <a:rPr lang="it-IT" sz="2400">
                <a:solidFill>
                  <a:srgbClr val="000000"/>
                </a:solidFill>
              </a:rPr>
              <a:t>Non doveva esserci alcun </a:t>
            </a:r>
            <a:r>
              <a:rPr lang="it-IT" sz="2400" b="1">
                <a:solidFill>
                  <a:srgbClr val="000000"/>
                </a:solidFill>
              </a:rPr>
              <a:t>conflitto di interesse</a:t>
            </a:r>
            <a:r>
              <a:rPr lang="it-IT" sz="2400">
                <a:solidFill>
                  <a:srgbClr val="000000"/>
                </a:solidFill>
              </a:rPr>
              <a:t> tra i gruppi.</a:t>
            </a:r>
          </a:p>
          <a:p>
            <a:pPr marL="384175" indent="-384175" algn="just" eaLnBrk="1" hangingPunct="1">
              <a:spcBef>
                <a:spcPct val="20000"/>
              </a:spcBef>
              <a:buFontTx/>
              <a:buChar char="•"/>
            </a:pPr>
            <a:r>
              <a:rPr lang="it-IT" sz="2400">
                <a:solidFill>
                  <a:srgbClr val="000000"/>
                </a:solidFill>
              </a:rPr>
              <a:t>Non doveva esserci alcun legame utilitaristico o strumentale tra le risposte dei soggetti e i loro </a:t>
            </a:r>
            <a:r>
              <a:rPr lang="it-IT" sz="2400" b="1">
                <a:solidFill>
                  <a:srgbClr val="000000"/>
                </a:solidFill>
              </a:rPr>
              <a:t>interessi personali</a:t>
            </a:r>
            <a:r>
              <a:rPr lang="it-IT" sz="2400">
                <a:solidFill>
                  <a:srgbClr val="000000"/>
                </a:solidFill>
              </a:rPr>
              <a:t>.</a:t>
            </a:r>
          </a:p>
          <a:p>
            <a:pPr marL="384175" indent="-384175" algn="just" eaLnBrk="1" hangingPunct="1">
              <a:spcBef>
                <a:spcPct val="20000"/>
              </a:spcBef>
              <a:buFontTx/>
              <a:buChar char="•"/>
            </a:pPr>
            <a:r>
              <a:rPr lang="it-IT" sz="2400">
                <a:solidFill>
                  <a:srgbClr val="000000"/>
                </a:solidFill>
              </a:rPr>
              <a:t>Non doveva esserci un </a:t>
            </a:r>
            <a:r>
              <a:rPr lang="it-IT" sz="2400" b="1">
                <a:solidFill>
                  <a:srgbClr val="000000"/>
                </a:solidFill>
              </a:rPr>
              <a:t>destino comune</a:t>
            </a:r>
            <a:r>
              <a:rPr lang="it-IT" sz="2400">
                <a:solidFill>
                  <a:srgbClr val="000000"/>
                </a:solidFill>
              </a:rPr>
              <a:t> tra i membri del gruppo.</a:t>
            </a:r>
          </a:p>
        </p:txBody>
      </p:sp>
    </p:spTree>
  </p:cSld>
  <p:clrMapOvr>
    <a:masterClrMapping/>
  </p:clrMapOvr>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 name="Segnaposto numero diapositiva 5"/>
          <p:cNvSpPr>
            <a:spLocks noGrp="1"/>
          </p:cNvSpPr>
          <p:nvPr>
            <p:ph type="sldNum" sz="quarter" idx="12"/>
          </p:nvPr>
        </p:nvSpPr>
        <p:spPr/>
        <p:txBody>
          <a:bodyPr/>
          <a:lstStyle/>
          <a:p>
            <a:fld id="{47422D74-5FBB-4747-9467-3FF83F8ADE3C}" type="slidenum">
              <a:rPr lang="it-IT">
                <a:solidFill>
                  <a:srgbClr val="000000"/>
                </a:solidFill>
              </a:rPr>
              <a:pPr/>
              <a:t>136</a:t>
            </a:fld>
            <a:endParaRPr lang="it-IT">
              <a:solidFill>
                <a:srgbClr val="000000"/>
              </a:solidFill>
            </a:endParaRPr>
          </a:p>
        </p:txBody>
      </p:sp>
      <p:sp>
        <p:nvSpPr>
          <p:cNvPr id="49154" name="Rectangle 2"/>
          <p:cNvSpPr>
            <a:spLocks noChangeArrowheads="1"/>
          </p:cNvSpPr>
          <p:nvPr/>
        </p:nvSpPr>
        <p:spPr bwMode="auto">
          <a:xfrm>
            <a:off x="76200" y="76200"/>
            <a:ext cx="8686800" cy="381000"/>
          </a:xfrm>
          <a:prstGeom prst="rect">
            <a:avLst/>
          </a:prstGeom>
          <a:noFill/>
          <a:ln w="9525">
            <a:noFill/>
            <a:miter lim="800000"/>
            <a:headEnd/>
            <a:tailEnd/>
          </a:ln>
          <a:effectLst/>
        </p:spPr>
        <p:txBody>
          <a:bodyPr>
            <a:prstTxWarp prst="textNoShape">
              <a:avLst/>
            </a:prstTxWarp>
          </a:bodyPr>
          <a:lstStyle/>
          <a:p>
            <a:pPr algn="just" eaLnBrk="1" hangingPunct="1"/>
            <a:r>
              <a:rPr lang="it-IT" sz="2200" dirty="0">
                <a:solidFill>
                  <a:srgbClr val="000000"/>
                </a:solidFill>
                <a:latin typeface="Verdana" charset="0"/>
              </a:rPr>
              <a:t>Esempi di matrice.</a:t>
            </a:r>
          </a:p>
        </p:txBody>
      </p:sp>
      <p:graphicFrame>
        <p:nvGraphicFramePr>
          <p:cNvPr id="49155" name="Group 3"/>
          <p:cNvGraphicFramePr>
            <a:graphicFrameLocks noGrp="1"/>
          </p:cNvGraphicFramePr>
          <p:nvPr/>
        </p:nvGraphicFramePr>
        <p:xfrm>
          <a:off x="76200" y="533400"/>
          <a:ext cx="8991600" cy="1611313"/>
        </p:xfrm>
        <a:graphic>
          <a:graphicData uri="http://schemas.openxmlformats.org/drawingml/2006/table">
            <a:tbl>
              <a:tblPr/>
              <a:tblGrid>
                <a:gridCol w="4511675"/>
                <a:gridCol w="346075"/>
                <a:gridCol w="344488"/>
                <a:gridCol w="342900"/>
                <a:gridCol w="344487"/>
                <a:gridCol w="346075"/>
                <a:gridCol w="344488"/>
                <a:gridCol w="344487"/>
                <a:gridCol w="344488"/>
                <a:gridCol w="344487"/>
                <a:gridCol w="344488"/>
                <a:gridCol w="344487"/>
                <a:gridCol w="344488"/>
                <a:gridCol w="344487"/>
              </a:tblGrid>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1" i="0" u="none" strike="noStrike" cap="none" normalizeH="0" baseline="0">
                          <a:ln>
                            <a:noFill/>
                          </a:ln>
                          <a:solidFill>
                            <a:schemeClr val="tx1"/>
                          </a:solidFill>
                          <a:effectLst/>
                          <a:latin typeface="Verdana" charset="0"/>
                          <a:ea typeface="ＭＳ Ｐゴシック" charset="-128"/>
                          <a:cs typeface="ＭＳ Ｐゴシック" charset="-128"/>
                        </a:rPr>
                        <a:t>a</a:t>
                      </a: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 </a:t>
                      </a:r>
                      <a:r>
                        <a:rPr kumimoji="0" lang="it-IT" sz="1900" b="0" i="1" u="none" strike="noStrike" cap="none" normalizeH="0" baseline="0">
                          <a:ln>
                            <a:noFill/>
                          </a:ln>
                          <a:solidFill>
                            <a:schemeClr val="tx1"/>
                          </a:solidFill>
                          <a:effectLst/>
                          <a:latin typeface="Verdana" charset="0"/>
                          <a:ea typeface="ＭＳ Ｐゴシック" charset="-128"/>
                          <a:cs typeface="ＭＳ Ｐゴシック" charset="-128"/>
                        </a:rPr>
                        <a:t>Libretto per il gruppo Klee</a:t>
                      </a:r>
                    </a:p>
                  </a:txBody>
                  <a:tcPr marL="19050" marR="19050"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09575">
                <a:tc gridSpan="1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Queste cifre indicano le ricompense a favore di:</a:t>
                      </a:r>
                    </a:p>
                  </a:txBody>
                  <a:tcPr marL="19050" marR="19050" horzOverflow="overflow">
                    <a:lnL cap="flat">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Membro n. 74 del gruppo Klee</a:t>
                      </a:r>
                    </a:p>
                  </a:txBody>
                  <a:tcPr marL="19050" marR="1905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25</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23</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21</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19</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17</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15</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13</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11</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9</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7</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5</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3</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Membro n. 44 del gruppo Kandinski</a:t>
                      </a:r>
                    </a:p>
                  </a:txBody>
                  <a:tcPr marL="19050" marR="19050" horzOverflow="overflow">
                    <a:lnL cap="flat">
                      <a:noFill/>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19</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18</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17</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16</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15</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14</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13</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12</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11</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10</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9</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8</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7</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9237" name="Group 85"/>
          <p:cNvGraphicFramePr>
            <a:graphicFrameLocks noGrp="1"/>
          </p:cNvGraphicFramePr>
          <p:nvPr/>
        </p:nvGraphicFramePr>
        <p:xfrm>
          <a:off x="76200" y="2276475"/>
          <a:ext cx="8991600" cy="1611313"/>
        </p:xfrm>
        <a:graphic>
          <a:graphicData uri="http://schemas.openxmlformats.org/drawingml/2006/table">
            <a:tbl>
              <a:tblPr/>
              <a:tblGrid>
                <a:gridCol w="4511675"/>
                <a:gridCol w="346075"/>
                <a:gridCol w="344488"/>
                <a:gridCol w="342900"/>
                <a:gridCol w="344487"/>
                <a:gridCol w="346075"/>
                <a:gridCol w="344488"/>
                <a:gridCol w="344487"/>
                <a:gridCol w="344488"/>
                <a:gridCol w="344487"/>
                <a:gridCol w="344488"/>
                <a:gridCol w="344487"/>
                <a:gridCol w="344488"/>
                <a:gridCol w="344487"/>
              </a:tblGrid>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1" i="0" u="none" strike="noStrike" cap="none" normalizeH="0" baseline="0">
                          <a:ln>
                            <a:noFill/>
                          </a:ln>
                          <a:solidFill>
                            <a:schemeClr val="tx1"/>
                          </a:solidFill>
                          <a:effectLst/>
                          <a:latin typeface="Verdana" charset="0"/>
                          <a:ea typeface="ＭＳ Ｐゴシック" charset="-128"/>
                          <a:cs typeface="ＭＳ Ｐゴシック" charset="-128"/>
                        </a:rPr>
                        <a:t>b</a:t>
                      </a: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a:t>
                      </a:r>
                      <a:r>
                        <a:rPr kumimoji="0" lang="it-IT" sz="1900" b="0" i="1" u="none" strike="noStrike" cap="none" normalizeH="0" baseline="0">
                          <a:ln>
                            <a:noFill/>
                          </a:ln>
                          <a:solidFill>
                            <a:schemeClr val="tx1"/>
                          </a:solidFill>
                          <a:effectLst/>
                          <a:latin typeface="Verdana" charset="0"/>
                          <a:ea typeface="ＭＳ Ｐゴシック" charset="-128"/>
                          <a:cs typeface="ＭＳ Ｐゴシック" charset="-128"/>
                        </a:rPr>
                        <a:t> Libretto per il gruppo Klee</a:t>
                      </a:r>
                    </a:p>
                  </a:txBody>
                  <a:tcPr marL="19050" marR="19050"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09575">
                <a:tc gridSpan="1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Queste cifre indicano le ricompense a favore di:</a:t>
                      </a:r>
                    </a:p>
                  </a:txBody>
                  <a:tcPr marL="19050" marR="19050" horzOverflow="overflow">
                    <a:lnL cap="flat">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Membro n. 15 del gruppo Kandinski</a:t>
                      </a:r>
                    </a:p>
                  </a:txBody>
                  <a:tcPr marL="19050" marR="1905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25</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23</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21</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19</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17</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15</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13</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11</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9</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7</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5</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3</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Membro n. 38 del gruppo Klee</a:t>
                      </a:r>
                    </a:p>
                  </a:txBody>
                  <a:tcPr marL="19050" marR="19050" horzOverflow="overflow">
                    <a:lnL cap="flat">
                      <a:noFill/>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19</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18</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17</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16</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15</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14</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13</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12</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11</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10</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9</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8</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7</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9319" name="Rectangle 167"/>
          <p:cNvSpPr>
            <a:spLocks noChangeArrowheads="1"/>
          </p:cNvSpPr>
          <p:nvPr/>
        </p:nvSpPr>
        <p:spPr bwMode="auto">
          <a:xfrm>
            <a:off x="228600" y="4114800"/>
            <a:ext cx="8686800" cy="2590800"/>
          </a:xfrm>
          <a:prstGeom prst="rect">
            <a:avLst/>
          </a:prstGeom>
          <a:noFill/>
          <a:ln w="9525">
            <a:noFill/>
            <a:miter lim="800000"/>
            <a:headEnd/>
            <a:tailEnd/>
          </a:ln>
          <a:effectLst/>
        </p:spPr>
        <p:txBody>
          <a:bodyPr>
            <a:prstTxWarp prst="textNoShape">
              <a:avLst/>
            </a:prstTxWarp>
          </a:bodyPr>
          <a:lstStyle/>
          <a:p>
            <a:pPr algn="just" eaLnBrk="1" hangingPunct="1"/>
            <a:r>
              <a:rPr lang="it-IT" sz="2000">
                <a:solidFill>
                  <a:srgbClr val="000000"/>
                </a:solidFill>
                <a:latin typeface="Verdana" charset="0"/>
              </a:rPr>
              <a:t>Ogni matrice veniva presentata due volte, invertendo le ricompense per i membri dei due gruppi. </a:t>
            </a:r>
          </a:p>
          <a:p>
            <a:pPr algn="just" eaLnBrk="1" hangingPunct="1"/>
            <a:endParaRPr lang="it-IT" sz="2000">
              <a:solidFill>
                <a:srgbClr val="000000"/>
              </a:solidFill>
              <a:latin typeface="Verdana" charset="0"/>
            </a:endParaRPr>
          </a:p>
          <a:p>
            <a:pPr algn="just" eaLnBrk="1" hangingPunct="1"/>
            <a:r>
              <a:rPr lang="it-IT" sz="2000">
                <a:solidFill>
                  <a:srgbClr val="000000"/>
                </a:solidFill>
                <a:latin typeface="Verdana" charset="0"/>
              </a:rPr>
              <a:t>I partecipanti dovevano scegliere una colonna della matrice.</a:t>
            </a:r>
          </a:p>
          <a:p>
            <a:pPr algn="just" eaLnBrk="1" hangingPunct="1"/>
            <a:endParaRPr lang="it-IT" sz="2000">
              <a:solidFill>
                <a:srgbClr val="000000"/>
              </a:solidFill>
              <a:latin typeface="Verdana" charset="0"/>
            </a:endParaRPr>
          </a:p>
          <a:p>
            <a:pPr algn="just" eaLnBrk="1" hangingPunct="1"/>
            <a:r>
              <a:rPr lang="it-IT" sz="2000">
                <a:solidFill>
                  <a:srgbClr val="000000"/>
                </a:solidFill>
                <a:latin typeface="Verdana" charset="0"/>
              </a:rPr>
              <a:t>Questa matrice era costruita in modo da rilevare la tendenza a massimizzare la differenza tra l’ingroup e l’outgroup.</a:t>
            </a:r>
            <a:endParaRPr lang="it-IT" sz="2200">
              <a:solidFill>
                <a:srgbClr val="000000"/>
              </a:solidFill>
              <a:latin typeface="Verdana" charset="0"/>
            </a:endParaRPr>
          </a:p>
        </p:txBody>
      </p:sp>
    </p:spTree>
  </p:cSld>
  <p:clrMapOvr>
    <a:masterClrMapping/>
  </p:clrMapOvr>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9" name="Segnaposto numero diapositiva 5"/>
          <p:cNvSpPr>
            <a:spLocks noGrp="1"/>
          </p:cNvSpPr>
          <p:nvPr>
            <p:ph type="sldNum" sz="quarter" idx="12"/>
          </p:nvPr>
        </p:nvSpPr>
        <p:spPr/>
        <p:txBody>
          <a:bodyPr/>
          <a:lstStyle/>
          <a:p>
            <a:fld id="{DCBA4AA6-508F-9949-B224-8447141809B4}" type="slidenum">
              <a:rPr lang="it-IT"/>
              <a:pPr/>
              <a:t>137</a:t>
            </a:fld>
            <a:endParaRPr lang="it-IT"/>
          </a:p>
        </p:txBody>
      </p:sp>
      <p:sp>
        <p:nvSpPr>
          <p:cNvPr id="50178" name="Rectangle 2"/>
          <p:cNvSpPr>
            <a:spLocks noChangeArrowheads="1"/>
          </p:cNvSpPr>
          <p:nvPr/>
        </p:nvSpPr>
        <p:spPr bwMode="auto">
          <a:xfrm>
            <a:off x="76200" y="76200"/>
            <a:ext cx="8686800" cy="381000"/>
          </a:xfrm>
          <a:prstGeom prst="rect">
            <a:avLst/>
          </a:prstGeom>
          <a:noFill/>
          <a:ln w="9525">
            <a:noFill/>
            <a:miter lim="800000"/>
            <a:headEnd/>
            <a:tailEnd/>
          </a:ln>
          <a:effectLst/>
        </p:spPr>
        <p:txBody>
          <a:bodyPr>
            <a:prstTxWarp prst="textNoShape">
              <a:avLst/>
            </a:prstTxWarp>
          </a:bodyPr>
          <a:lstStyle/>
          <a:p>
            <a:pPr algn="just" eaLnBrk="1" hangingPunct="1"/>
            <a:r>
              <a:rPr lang="it-IT" sz="2200" dirty="0">
                <a:solidFill>
                  <a:srgbClr val="000000"/>
                </a:solidFill>
                <a:latin typeface="Verdana" charset="0"/>
              </a:rPr>
              <a:t>Risultati</a:t>
            </a:r>
          </a:p>
        </p:txBody>
      </p:sp>
      <p:graphicFrame>
        <p:nvGraphicFramePr>
          <p:cNvPr id="50179" name="Group 3"/>
          <p:cNvGraphicFramePr>
            <a:graphicFrameLocks noGrp="1"/>
          </p:cNvGraphicFramePr>
          <p:nvPr/>
        </p:nvGraphicFramePr>
        <p:xfrm>
          <a:off x="76200" y="533400"/>
          <a:ext cx="8991600" cy="1611313"/>
        </p:xfrm>
        <a:graphic>
          <a:graphicData uri="http://schemas.openxmlformats.org/drawingml/2006/table">
            <a:tbl>
              <a:tblPr/>
              <a:tblGrid>
                <a:gridCol w="4511675"/>
                <a:gridCol w="346075"/>
                <a:gridCol w="344488"/>
                <a:gridCol w="342900"/>
                <a:gridCol w="344487"/>
                <a:gridCol w="346075"/>
                <a:gridCol w="344488"/>
                <a:gridCol w="344487"/>
                <a:gridCol w="344488"/>
                <a:gridCol w="344487"/>
                <a:gridCol w="344488"/>
                <a:gridCol w="344487"/>
                <a:gridCol w="344488"/>
                <a:gridCol w="344487"/>
              </a:tblGrid>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1" i="0" u="none" strike="noStrike" cap="none" normalizeH="0" baseline="0">
                          <a:ln>
                            <a:noFill/>
                          </a:ln>
                          <a:solidFill>
                            <a:schemeClr val="tx1"/>
                          </a:solidFill>
                          <a:effectLst/>
                          <a:latin typeface="Verdana" charset="0"/>
                          <a:ea typeface="ＭＳ Ｐゴシック" charset="-128"/>
                          <a:cs typeface="ＭＳ Ｐゴシック" charset="-128"/>
                        </a:rPr>
                        <a:t>a</a:t>
                      </a: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 </a:t>
                      </a:r>
                      <a:r>
                        <a:rPr kumimoji="0" lang="it-IT" sz="1900" b="0" i="1" u="none" strike="noStrike" cap="none" normalizeH="0" baseline="0">
                          <a:ln>
                            <a:noFill/>
                          </a:ln>
                          <a:solidFill>
                            <a:schemeClr val="tx1"/>
                          </a:solidFill>
                          <a:effectLst/>
                          <a:latin typeface="Verdana" charset="0"/>
                          <a:ea typeface="ＭＳ Ｐゴシック" charset="-128"/>
                          <a:cs typeface="ＭＳ Ｐゴシック" charset="-128"/>
                        </a:rPr>
                        <a:t>Libretto per il gruppo Klee</a:t>
                      </a:r>
                    </a:p>
                  </a:txBody>
                  <a:tcPr marL="19050" marR="19050"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09575">
                <a:tc gridSpan="1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Queste cifre indicano le ricompense a favore di:</a:t>
                      </a:r>
                    </a:p>
                  </a:txBody>
                  <a:tcPr marL="19050" marR="19050" horzOverflow="overflow">
                    <a:lnL cap="flat">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Membro n. 74 del gruppo Klee</a:t>
                      </a:r>
                    </a:p>
                  </a:txBody>
                  <a:tcPr marL="19050" marR="1905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25</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23</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21</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19</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17</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15</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660066"/>
                          </a:solidFill>
                          <a:effectLst/>
                          <a:latin typeface="Verdana" charset="0"/>
                          <a:ea typeface="ＭＳ Ｐゴシック" charset="-128"/>
                          <a:cs typeface="ＭＳ Ｐゴシック" charset="-128"/>
                        </a:rPr>
                        <a:t>13</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11</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9</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7</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5</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3</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0" i="0" u="none" strike="noStrike" cap="none" normalizeH="0" baseline="0" dirty="0">
                          <a:ln>
                            <a:noFill/>
                          </a:ln>
                          <a:solidFill>
                            <a:schemeClr val="tx1"/>
                          </a:solidFill>
                          <a:effectLst/>
                          <a:latin typeface="Verdana" charset="0"/>
                          <a:ea typeface="ＭＳ Ｐゴシック" charset="-128"/>
                          <a:cs typeface="ＭＳ Ｐゴシック" charset="-128"/>
                        </a:rPr>
                        <a:t>Membro n. 44 del gruppo </a:t>
                      </a:r>
                      <a:r>
                        <a:rPr kumimoji="0" lang="it-IT" sz="1900" b="0" i="0" u="none" strike="noStrike" cap="none" normalizeH="0" baseline="0" dirty="0" err="1">
                          <a:ln>
                            <a:noFill/>
                          </a:ln>
                          <a:solidFill>
                            <a:schemeClr val="tx1"/>
                          </a:solidFill>
                          <a:effectLst/>
                          <a:latin typeface="Verdana" charset="0"/>
                          <a:ea typeface="ＭＳ Ｐゴシック" charset="-128"/>
                          <a:cs typeface="ＭＳ Ｐゴシック" charset="-128"/>
                        </a:rPr>
                        <a:t>Kandinski</a:t>
                      </a:r>
                      <a:endParaRPr kumimoji="0" lang="it-IT" sz="1900" b="0" i="0" u="none" strike="noStrike" cap="none" normalizeH="0" baseline="0" dirty="0">
                        <a:ln>
                          <a:noFill/>
                        </a:ln>
                        <a:solidFill>
                          <a:schemeClr val="tx1"/>
                        </a:solidFill>
                        <a:effectLst/>
                        <a:latin typeface="Verdana" charset="0"/>
                        <a:ea typeface="ＭＳ Ｐゴシック" charset="-128"/>
                        <a:cs typeface="ＭＳ Ｐゴシック" charset="-128"/>
                      </a:endParaRPr>
                    </a:p>
                  </a:txBody>
                  <a:tcPr marL="19050" marR="19050" horzOverflow="overflow">
                    <a:lnL cap="flat">
                      <a:noFill/>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19</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18</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17</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16</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15</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14</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660066"/>
                          </a:solidFill>
                          <a:effectLst/>
                          <a:latin typeface="Verdana" charset="0"/>
                          <a:ea typeface="ＭＳ Ｐゴシック" charset="-128"/>
                          <a:cs typeface="ＭＳ Ｐゴシック" charset="-128"/>
                        </a:rPr>
                        <a:t>13</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12</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11</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10</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9</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8</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err="1">
                          <a:ln>
                            <a:noFill/>
                          </a:ln>
                          <a:solidFill>
                            <a:schemeClr val="tx1"/>
                          </a:solidFill>
                          <a:effectLst/>
                          <a:latin typeface="Verdana" charset="0"/>
                          <a:ea typeface="ＭＳ Ｐゴシック" charset="-128"/>
                          <a:cs typeface="ＭＳ Ｐゴシック" charset="-128"/>
                        </a:rPr>
                        <a:t>7</a:t>
                      </a:r>
                      <a:endParaRPr kumimoji="0" lang="it-IT" sz="1800" b="0" i="0" u="none" strike="noStrike" cap="none" normalizeH="0" baseline="0" dirty="0">
                        <a:ln>
                          <a:noFill/>
                        </a:ln>
                        <a:solidFill>
                          <a:schemeClr val="tx1"/>
                        </a:solidFill>
                        <a:effectLst/>
                        <a:latin typeface="Verdana" charset="0"/>
                        <a:ea typeface="ＭＳ Ｐゴシック" charset="-128"/>
                        <a:cs typeface="ＭＳ Ｐゴシック" charset="-128"/>
                      </a:endParaRP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50261" name="Group 85"/>
          <p:cNvGraphicFramePr>
            <a:graphicFrameLocks noGrp="1"/>
          </p:cNvGraphicFramePr>
          <p:nvPr/>
        </p:nvGraphicFramePr>
        <p:xfrm>
          <a:off x="76200" y="2276475"/>
          <a:ext cx="8991600" cy="1611313"/>
        </p:xfrm>
        <a:graphic>
          <a:graphicData uri="http://schemas.openxmlformats.org/drawingml/2006/table">
            <a:tbl>
              <a:tblPr/>
              <a:tblGrid>
                <a:gridCol w="4511675"/>
                <a:gridCol w="346075"/>
                <a:gridCol w="344488"/>
                <a:gridCol w="342900"/>
                <a:gridCol w="344487"/>
                <a:gridCol w="346075"/>
                <a:gridCol w="344488"/>
                <a:gridCol w="344487"/>
                <a:gridCol w="344488"/>
                <a:gridCol w="344487"/>
                <a:gridCol w="344488"/>
                <a:gridCol w="344487"/>
                <a:gridCol w="344488"/>
                <a:gridCol w="344487"/>
              </a:tblGrid>
              <a:tr h="411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1" i="0" u="none" strike="noStrike" cap="none" normalizeH="0" baseline="0">
                          <a:ln>
                            <a:noFill/>
                          </a:ln>
                          <a:solidFill>
                            <a:schemeClr val="tx1"/>
                          </a:solidFill>
                          <a:effectLst/>
                          <a:latin typeface="Verdana" charset="0"/>
                          <a:ea typeface="ＭＳ Ｐゴシック" charset="-128"/>
                          <a:cs typeface="ＭＳ Ｐゴシック" charset="-128"/>
                        </a:rPr>
                        <a:t>b</a:t>
                      </a: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a:t>
                      </a:r>
                      <a:r>
                        <a:rPr kumimoji="0" lang="it-IT" sz="1900" b="0" i="1" u="none" strike="noStrike" cap="none" normalizeH="0" baseline="0">
                          <a:ln>
                            <a:noFill/>
                          </a:ln>
                          <a:solidFill>
                            <a:schemeClr val="tx1"/>
                          </a:solidFill>
                          <a:effectLst/>
                          <a:latin typeface="Verdana" charset="0"/>
                          <a:ea typeface="ＭＳ Ｐゴシック" charset="-128"/>
                          <a:cs typeface="ＭＳ Ｐゴシック" charset="-128"/>
                        </a:rPr>
                        <a:t> Libretto per il gruppo Klee</a:t>
                      </a:r>
                    </a:p>
                  </a:txBody>
                  <a:tcPr marL="19050" marR="19050"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endParaRPr>
                    </a:p>
                  </a:txBody>
                  <a:tcPr marL="19050" marR="19050"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09575">
                <a:tc gridSpan="1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Queste cifre indicano le ricompense a favore di:</a:t>
                      </a:r>
                    </a:p>
                  </a:txBody>
                  <a:tcPr marL="19050" marR="19050" horzOverflow="overflow">
                    <a:lnL cap="flat">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c hMerge="1">
                  <a:txBody>
                    <a:bodyPr/>
                    <a:lstStyle/>
                    <a:p>
                      <a:endParaRPr lang="it-IT"/>
                    </a:p>
                  </a:txBody>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Membro n. 15 del gruppo Kandinski</a:t>
                      </a:r>
                    </a:p>
                  </a:txBody>
                  <a:tcPr marL="19050" marR="19050" anchor="b"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25</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23</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21</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19</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17</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15</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13</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660066"/>
                          </a:solidFill>
                          <a:effectLst/>
                          <a:latin typeface="Verdana" charset="0"/>
                          <a:ea typeface="ＭＳ Ｐゴシック" charset="-128"/>
                          <a:cs typeface="ＭＳ Ｐゴシック" charset="-128"/>
                        </a:rPr>
                        <a:t>11</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9</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7</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5</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3</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a:t>
                      </a:r>
                    </a:p>
                  </a:txBody>
                  <a:tcPr marL="19050" marR="19050"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214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it-IT" sz="1900" b="0" i="0" u="none" strike="noStrike" cap="none" normalizeH="0" baseline="0">
                          <a:ln>
                            <a:noFill/>
                          </a:ln>
                          <a:solidFill>
                            <a:schemeClr val="tx1"/>
                          </a:solidFill>
                          <a:effectLst/>
                          <a:latin typeface="Verdana" charset="0"/>
                          <a:ea typeface="ＭＳ Ｐゴシック" charset="-128"/>
                          <a:cs typeface="ＭＳ Ｐゴシック" charset="-128"/>
                        </a:rPr>
                        <a:t>Membro n. 38 del gruppo Klee</a:t>
                      </a:r>
                    </a:p>
                  </a:txBody>
                  <a:tcPr marL="19050" marR="19050" horzOverflow="overflow">
                    <a:lnL cap="flat">
                      <a:noFill/>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19</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18</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17</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16</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15</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14</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13</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a:ln>
                            <a:noFill/>
                          </a:ln>
                          <a:solidFill>
                            <a:srgbClr val="660066"/>
                          </a:solidFill>
                          <a:effectLst/>
                          <a:latin typeface="Verdana" charset="0"/>
                          <a:ea typeface="ＭＳ Ｐゴシック" charset="-128"/>
                          <a:cs typeface="ＭＳ Ｐゴシック" charset="-128"/>
                        </a:rPr>
                        <a:t>12</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11</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10</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9</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a:ln>
                            <a:noFill/>
                          </a:ln>
                          <a:solidFill>
                            <a:schemeClr val="tx1"/>
                          </a:solidFill>
                          <a:effectLst/>
                          <a:latin typeface="Verdana" charset="0"/>
                          <a:ea typeface="ＭＳ Ｐゴシック" charset="-128"/>
                          <a:cs typeface="ＭＳ Ｐゴシック" charset="-128"/>
                        </a:rPr>
                        <a:t>8</a:t>
                      </a: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0" i="0" u="none" strike="noStrike" cap="none" normalizeH="0" baseline="0" dirty="0" err="1">
                          <a:ln>
                            <a:noFill/>
                          </a:ln>
                          <a:solidFill>
                            <a:schemeClr val="tx1"/>
                          </a:solidFill>
                          <a:effectLst/>
                          <a:latin typeface="Verdana" charset="0"/>
                          <a:ea typeface="ＭＳ Ｐゴシック" charset="-128"/>
                          <a:cs typeface="ＭＳ Ｐゴシック" charset="-128"/>
                        </a:rPr>
                        <a:t>7</a:t>
                      </a:r>
                      <a:endParaRPr kumimoji="0" lang="it-IT" sz="1800" b="0" i="0" u="none" strike="noStrike" cap="none" normalizeH="0" baseline="0" dirty="0">
                        <a:ln>
                          <a:noFill/>
                        </a:ln>
                        <a:solidFill>
                          <a:schemeClr val="tx1"/>
                        </a:solidFill>
                        <a:effectLst/>
                        <a:latin typeface="Verdana" charset="0"/>
                        <a:ea typeface="ＭＳ Ｐゴシック" charset="-128"/>
                        <a:cs typeface="ＭＳ Ｐゴシック" charset="-128"/>
                      </a:endParaRPr>
                    </a:p>
                  </a:txBody>
                  <a:tcPr marL="19050" marR="1905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0343" name="Rectangle 167"/>
          <p:cNvSpPr>
            <a:spLocks noChangeArrowheads="1"/>
          </p:cNvSpPr>
          <p:nvPr/>
        </p:nvSpPr>
        <p:spPr bwMode="auto">
          <a:xfrm>
            <a:off x="228600" y="4114800"/>
            <a:ext cx="8686800" cy="2590800"/>
          </a:xfrm>
          <a:prstGeom prst="rect">
            <a:avLst/>
          </a:prstGeom>
          <a:noFill/>
          <a:ln w="9525">
            <a:noFill/>
            <a:miter lim="800000"/>
            <a:headEnd/>
            <a:tailEnd/>
          </a:ln>
          <a:effectLst/>
        </p:spPr>
        <p:txBody>
          <a:bodyPr>
            <a:prstTxWarp prst="textNoShape">
              <a:avLst/>
            </a:prstTxWarp>
          </a:bodyPr>
          <a:lstStyle/>
          <a:p>
            <a:pPr algn="just" eaLnBrk="1" hangingPunct="1"/>
            <a:r>
              <a:rPr lang="it-IT" sz="2000" dirty="0">
                <a:solidFill>
                  <a:srgbClr val="000000"/>
                </a:solidFill>
                <a:latin typeface="Verdana" charset="0"/>
              </a:rPr>
              <a:t>Nella matrice </a:t>
            </a:r>
            <a:r>
              <a:rPr lang="it-IT" sz="2000" b="1" dirty="0">
                <a:solidFill>
                  <a:srgbClr val="000000"/>
                </a:solidFill>
                <a:latin typeface="Verdana" charset="0"/>
              </a:rPr>
              <a:t>a </a:t>
            </a:r>
            <a:r>
              <a:rPr lang="it-IT" sz="2000" dirty="0">
                <a:solidFill>
                  <a:srgbClr val="000000"/>
                </a:solidFill>
                <a:latin typeface="Verdana" charset="0"/>
              </a:rPr>
              <a:t>i partecipanti di solito scelgono l’equità tra i due gruppi (13/13).</a:t>
            </a:r>
          </a:p>
          <a:p>
            <a:pPr algn="just" eaLnBrk="1" hangingPunct="1"/>
            <a:endParaRPr lang="it-IT" sz="2000" dirty="0">
              <a:solidFill>
                <a:srgbClr val="000000"/>
              </a:solidFill>
              <a:latin typeface="Verdana" charset="0"/>
            </a:endParaRPr>
          </a:p>
          <a:p>
            <a:pPr algn="just" eaLnBrk="1" hangingPunct="1"/>
            <a:r>
              <a:rPr lang="it-IT" sz="2000" dirty="0">
                <a:solidFill>
                  <a:srgbClr val="000000"/>
                </a:solidFill>
                <a:latin typeface="Verdana" charset="0"/>
              </a:rPr>
              <a:t>Nella matrice </a:t>
            </a:r>
            <a:r>
              <a:rPr lang="it-IT" sz="2000" b="1" dirty="0" err="1">
                <a:solidFill>
                  <a:srgbClr val="000000"/>
                </a:solidFill>
                <a:latin typeface="Verdana" charset="0"/>
              </a:rPr>
              <a:t>b</a:t>
            </a:r>
            <a:r>
              <a:rPr lang="it-IT" sz="2000" dirty="0">
                <a:solidFill>
                  <a:srgbClr val="000000"/>
                </a:solidFill>
                <a:latin typeface="Verdana" charset="0"/>
              </a:rPr>
              <a:t>, invece, i partecipanti tendono ad assegnare più al proprio gruppo (11/12), rinunciando a somme di denaro superiori (25/19) pur di guadagnare più dell’altro gruppo.</a:t>
            </a:r>
            <a:endParaRPr lang="it-IT" sz="2200" b="1" dirty="0">
              <a:solidFill>
                <a:srgbClr val="000000"/>
              </a:solidFill>
              <a:latin typeface="Verdana" charset="0"/>
            </a:endParaRPr>
          </a:p>
        </p:txBody>
      </p:sp>
    </p:spTree>
  </p:cSld>
  <p:clrMapOvr>
    <a:masterClrMapping/>
  </p:clrMapOvr>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0F64384D-3A11-CA45-9E53-0F0F1D276A1B}" type="slidenum">
              <a:rPr lang="it-IT"/>
              <a:pPr/>
              <a:t>138</a:t>
            </a:fld>
            <a:endParaRPr lang="it-IT"/>
          </a:p>
        </p:txBody>
      </p:sp>
      <p:sp>
        <p:nvSpPr>
          <p:cNvPr id="51202" name="Rectangle 2"/>
          <p:cNvSpPr>
            <a:spLocks noChangeArrowheads="1"/>
          </p:cNvSpPr>
          <p:nvPr/>
        </p:nvSpPr>
        <p:spPr bwMode="auto">
          <a:xfrm>
            <a:off x="228600" y="228600"/>
            <a:ext cx="8686800" cy="1066800"/>
          </a:xfrm>
          <a:prstGeom prst="rect">
            <a:avLst/>
          </a:prstGeom>
          <a:noFill/>
          <a:ln w="9525">
            <a:noFill/>
            <a:miter lim="800000"/>
            <a:headEnd/>
            <a:tailEnd/>
          </a:ln>
          <a:effectLst/>
        </p:spPr>
        <p:txBody>
          <a:bodyPr>
            <a:prstTxWarp prst="textNoShape">
              <a:avLst/>
            </a:prstTxWarp>
          </a:bodyPr>
          <a:lstStyle/>
          <a:p>
            <a:pPr algn="just" eaLnBrk="1" hangingPunct="1"/>
            <a:r>
              <a:rPr lang="it-IT" sz="2000" dirty="0">
                <a:solidFill>
                  <a:srgbClr val="000000"/>
                </a:solidFill>
                <a:latin typeface="Verdana" charset="0"/>
              </a:rPr>
              <a:t>I risultati, quindi, mostrano che vi è una tendenza a favorire il proprio gruppo, anche quando l’assegnazione al gruppo è fatta su una base insignificante.</a:t>
            </a:r>
          </a:p>
        </p:txBody>
      </p:sp>
      <p:sp>
        <p:nvSpPr>
          <p:cNvPr id="51203" name="Rectangle 3"/>
          <p:cNvSpPr>
            <a:spLocks noChangeArrowheads="1"/>
          </p:cNvSpPr>
          <p:nvPr/>
        </p:nvSpPr>
        <p:spPr bwMode="auto">
          <a:xfrm>
            <a:off x="228600" y="1447800"/>
            <a:ext cx="8686800" cy="2832100"/>
          </a:xfrm>
          <a:prstGeom prst="rect">
            <a:avLst/>
          </a:prstGeom>
          <a:noFill/>
          <a:ln w="9525">
            <a:noFill/>
            <a:miter lim="800000"/>
            <a:headEnd/>
            <a:tailEnd/>
          </a:ln>
          <a:effectLst/>
        </p:spPr>
        <p:txBody>
          <a:bodyPr>
            <a:prstTxWarp prst="textNoShape">
              <a:avLst/>
            </a:prstTxWarp>
            <a:spAutoFit/>
          </a:bodyPr>
          <a:lstStyle/>
          <a:p>
            <a:pPr marL="384175" indent="-384175" algn="just" eaLnBrk="1" hangingPunct="1">
              <a:spcBef>
                <a:spcPct val="20000"/>
              </a:spcBef>
            </a:pPr>
            <a:r>
              <a:rPr lang="it-IT" sz="2000">
                <a:latin typeface="Verdana" charset="0"/>
              </a:rPr>
              <a:t>La discriminazione, rilevata in questo esperimento </a:t>
            </a:r>
          </a:p>
          <a:p>
            <a:pPr marL="384175" indent="-384175" algn="just" eaLnBrk="1" hangingPunct="1">
              <a:spcBef>
                <a:spcPct val="20000"/>
              </a:spcBef>
              <a:buFontTx/>
              <a:buChar char="•"/>
            </a:pPr>
            <a:r>
              <a:rPr lang="it-IT" sz="2000">
                <a:latin typeface="Verdana" charset="0"/>
              </a:rPr>
              <a:t>non dipende da </a:t>
            </a:r>
            <a:r>
              <a:rPr lang="it-IT" sz="2000" b="1">
                <a:latin typeface="Verdana" charset="0"/>
              </a:rPr>
              <a:t>attrazione</a:t>
            </a:r>
            <a:r>
              <a:rPr lang="it-IT" sz="2000">
                <a:latin typeface="Verdana" charset="0"/>
              </a:rPr>
              <a:t> personale per i membri dell’ingroup;</a:t>
            </a:r>
          </a:p>
          <a:p>
            <a:pPr marL="384175" indent="-384175" algn="just" eaLnBrk="1" hangingPunct="1">
              <a:spcBef>
                <a:spcPct val="20000"/>
              </a:spcBef>
              <a:buFontTx/>
              <a:buChar char="•"/>
            </a:pPr>
            <a:r>
              <a:rPr lang="it-IT" sz="2000">
                <a:latin typeface="Verdana" charset="0"/>
              </a:rPr>
              <a:t>non dipende da precedenti </a:t>
            </a:r>
            <a:r>
              <a:rPr lang="it-IT" sz="2000" b="1">
                <a:latin typeface="Verdana" charset="0"/>
              </a:rPr>
              <a:t>ostilità</a:t>
            </a:r>
            <a:r>
              <a:rPr lang="it-IT" sz="2000">
                <a:latin typeface="Verdana" charset="0"/>
              </a:rPr>
              <a:t> tra i gruppi;</a:t>
            </a:r>
          </a:p>
          <a:p>
            <a:pPr marL="384175" indent="-384175" algn="just" eaLnBrk="1" hangingPunct="1">
              <a:spcBef>
                <a:spcPct val="20000"/>
              </a:spcBef>
              <a:buFontTx/>
              <a:buChar char="•"/>
            </a:pPr>
            <a:r>
              <a:rPr lang="it-IT" sz="2000">
                <a:latin typeface="Verdana" charset="0"/>
              </a:rPr>
              <a:t>non dipende dalla presenza di un </a:t>
            </a:r>
            <a:r>
              <a:rPr lang="it-IT" sz="2000" b="1">
                <a:latin typeface="Verdana" charset="0"/>
              </a:rPr>
              <a:t>conflitto di interessi</a:t>
            </a:r>
            <a:r>
              <a:rPr lang="it-IT" sz="2000">
                <a:latin typeface="Verdana" charset="0"/>
              </a:rPr>
              <a:t> tra i gruppi;</a:t>
            </a:r>
          </a:p>
          <a:p>
            <a:pPr marL="384175" indent="-384175" algn="just" eaLnBrk="1" hangingPunct="1">
              <a:spcBef>
                <a:spcPct val="20000"/>
              </a:spcBef>
              <a:buFontTx/>
              <a:buChar char="•"/>
            </a:pPr>
            <a:r>
              <a:rPr lang="it-IT" sz="2000">
                <a:latin typeface="Verdana" charset="0"/>
              </a:rPr>
              <a:t>non dipende dall’</a:t>
            </a:r>
            <a:r>
              <a:rPr lang="it-IT" sz="2000" b="1">
                <a:latin typeface="Verdana" charset="0"/>
              </a:rPr>
              <a:t>interesse personale</a:t>
            </a:r>
            <a:r>
              <a:rPr lang="it-IT" sz="2000">
                <a:latin typeface="Verdana" charset="0"/>
              </a:rPr>
              <a:t>; </a:t>
            </a:r>
          </a:p>
          <a:p>
            <a:pPr marL="384175" indent="-384175" algn="just" eaLnBrk="1" hangingPunct="1">
              <a:spcBef>
                <a:spcPct val="20000"/>
              </a:spcBef>
              <a:buFontTx/>
              <a:buChar char="•"/>
            </a:pPr>
            <a:r>
              <a:rPr lang="it-IT" sz="2000">
                <a:latin typeface="Verdana" charset="0"/>
              </a:rPr>
              <a:t>non dipende dalla presenza di un </a:t>
            </a:r>
            <a:r>
              <a:rPr lang="it-IT" sz="2000" b="1">
                <a:latin typeface="Verdana" charset="0"/>
              </a:rPr>
              <a:t>destino comune</a:t>
            </a:r>
            <a:r>
              <a:rPr lang="it-IT" sz="2000">
                <a:latin typeface="Verdana" charset="0"/>
              </a:rPr>
              <a:t>.</a:t>
            </a:r>
          </a:p>
        </p:txBody>
      </p:sp>
      <p:sp>
        <p:nvSpPr>
          <p:cNvPr id="51204" name="Rectangle 4"/>
          <p:cNvSpPr>
            <a:spLocks noChangeArrowheads="1"/>
          </p:cNvSpPr>
          <p:nvPr/>
        </p:nvSpPr>
        <p:spPr bwMode="auto">
          <a:xfrm>
            <a:off x="228600" y="4800600"/>
            <a:ext cx="8686800" cy="1828800"/>
          </a:xfrm>
          <a:prstGeom prst="rect">
            <a:avLst/>
          </a:prstGeom>
          <a:noFill/>
          <a:ln w="9525">
            <a:noFill/>
            <a:miter lim="800000"/>
            <a:headEnd/>
            <a:tailEnd/>
          </a:ln>
          <a:effectLst/>
        </p:spPr>
        <p:txBody>
          <a:bodyPr>
            <a:prstTxWarp prst="textNoShape">
              <a:avLst/>
            </a:prstTxWarp>
          </a:bodyPr>
          <a:lstStyle/>
          <a:p>
            <a:pPr algn="just" eaLnBrk="1" hangingPunct="1"/>
            <a:r>
              <a:rPr lang="it-IT" sz="2000">
                <a:latin typeface="Verdana" charset="0"/>
              </a:rPr>
              <a:t>La discriminazione è determinata dalla </a:t>
            </a:r>
            <a:r>
              <a:rPr lang="it-IT" sz="2000" b="1">
                <a:latin typeface="Verdana" charset="0"/>
              </a:rPr>
              <a:t>categorizzazione</a:t>
            </a:r>
            <a:r>
              <a:rPr lang="it-IT" sz="2000">
                <a:latin typeface="Verdana" charset="0"/>
              </a:rPr>
              <a:t> Klee/Kandinski (sovrastimatori/sottostimatori, X/Y). </a:t>
            </a:r>
          </a:p>
          <a:p>
            <a:pPr algn="just" eaLnBrk="1" hangingPunct="1"/>
            <a:endParaRPr lang="it-IT" sz="2000">
              <a:latin typeface="Verdana" charset="0"/>
            </a:endParaRPr>
          </a:p>
          <a:p>
            <a:pPr algn="just" eaLnBrk="1" hangingPunct="1"/>
            <a:r>
              <a:rPr lang="it-IT" sz="2000">
                <a:latin typeface="Verdana" charset="0"/>
              </a:rPr>
              <a:t>Tajfel, quindi, arrivò alla conclusione che </a:t>
            </a:r>
            <a:r>
              <a:rPr lang="it-IT" sz="2000" b="1">
                <a:latin typeface="Verdana" charset="0"/>
              </a:rPr>
              <a:t>la semplice categorizzazione ingroup/outgroup è sufficiente a creare discriminazione. </a:t>
            </a:r>
            <a:endParaRPr lang="it-IT" sz="2000">
              <a:solidFill>
                <a:schemeClr val="tx2"/>
              </a:solidFill>
              <a:latin typeface="Verdana" charset="0"/>
            </a:endParaRPr>
          </a:p>
        </p:txBody>
      </p:sp>
    </p:spTree>
  </p:cSld>
  <p:clrMapOvr>
    <a:masterClrMapping/>
  </p:clrMapOvr>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egnaposto numero diapositiva 5"/>
          <p:cNvSpPr>
            <a:spLocks noGrp="1"/>
          </p:cNvSpPr>
          <p:nvPr>
            <p:ph type="sldNum" sz="quarter" idx="12"/>
          </p:nvPr>
        </p:nvSpPr>
        <p:spPr/>
        <p:txBody>
          <a:bodyPr/>
          <a:lstStyle/>
          <a:p>
            <a:fld id="{E690A9FC-C9F3-9944-BE25-901AA4308219}" type="slidenum">
              <a:rPr lang="it-IT"/>
              <a:pPr/>
              <a:t>139</a:t>
            </a:fld>
            <a:endParaRPr lang="it-IT"/>
          </a:p>
        </p:txBody>
      </p:sp>
      <p:sp>
        <p:nvSpPr>
          <p:cNvPr id="52226" name="Rectangle 2"/>
          <p:cNvSpPr>
            <a:spLocks noGrp="1" noChangeArrowheads="1"/>
          </p:cNvSpPr>
          <p:nvPr>
            <p:ph type="ctrTitle"/>
          </p:nvPr>
        </p:nvSpPr>
        <p:spPr>
          <a:xfrm>
            <a:off x="228600" y="152400"/>
            <a:ext cx="8686800" cy="457200"/>
          </a:xfrm>
        </p:spPr>
        <p:txBody>
          <a:bodyPr>
            <a:normAutofit/>
          </a:bodyPr>
          <a:lstStyle/>
          <a:p>
            <a:pPr algn="just"/>
            <a:r>
              <a:rPr lang="it-IT" sz="2000" b="1" dirty="0">
                <a:solidFill>
                  <a:schemeClr val="tx1"/>
                </a:solidFill>
                <a:latin typeface="Verdana" charset="0"/>
              </a:rPr>
              <a:t>La teoria dell’identità sociale (</a:t>
            </a:r>
            <a:r>
              <a:rPr lang="it-IT" sz="2000" b="1" dirty="0" err="1">
                <a:solidFill>
                  <a:schemeClr val="tx1"/>
                </a:solidFill>
                <a:latin typeface="Verdana" charset="0"/>
              </a:rPr>
              <a:t>Tajfel</a:t>
            </a:r>
            <a:r>
              <a:rPr lang="it-IT" sz="2000" b="1" dirty="0">
                <a:solidFill>
                  <a:schemeClr val="tx1"/>
                </a:solidFill>
                <a:latin typeface="Verdana" charset="0"/>
              </a:rPr>
              <a:t>, 1978)</a:t>
            </a:r>
          </a:p>
        </p:txBody>
      </p:sp>
      <p:sp>
        <p:nvSpPr>
          <p:cNvPr id="52227" name="Rectangle 3"/>
          <p:cNvSpPr>
            <a:spLocks noGrp="1" noChangeArrowheads="1"/>
          </p:cNvSpPr>
          <p:nvPr>
            <p:ph type="subTitle" idx="1"/>
          </p:nvPr>
        </p:nvSpPr>
        <p:spPr>
          <a:xfrm>
            <a:off x="228600" y="838200"/>
            <a:ext cx="8686800" cy="5791200"/>
          </a:xfrm>
        </p:spPr>
        <p:txBody>
          <a:bodyPr/>
          <a:lstStyle/>
          <a:p>
            <a:pPr algn="just"/>
            <a:r>
              <a:rPr lang="it-IT" sz="1800" dirty="0">
                <a:solidFill>
                  <a:srgbClr val="000000"/>
                </a:solidFill>
                <a:latin typeface="Verdana" charset="0"/>
              </a:rPr>
              <a:t>Al centro della teoria c’è il concetto di identità sociale.</a:t>
            </a:r>
          </a:p>
          <a:p>
            <a:pPr algn="just"/>
            <a:r>
              <a:rPr lang="it-IT" sz="1800" dirty="0" err="1">
                <a:solidFill>
                  <a:srgbClr val="000000"/>
                </a:solidFill>
                <a:latin typeface="Verdana" charset="0"/>
              </a:rPr>
              <a:t>Tajfel</a:t>
            </a:r>
            <a:r>
              <a:rPr lang="it-IT" sz="1800" dirty="0">
                <a:solidFill>
                  <a:srgbClr val="000000"/>
                </a:solidFill>
                <a:latin typeface="Verdana" charset="0"/>
              </a:rPr>
              <a:t> definisce l’</a:t>
            </a:r>
            <a:r>
              <a:rPr lang="it-IT" sz="1800" b="1" dirty="0">
                <a:solidFill>
                  <a:srgbClr val="000000"/>
                </a:solidFill>
                <a:latin typeface="Verdana" charset="0"/>
              </a:rPr>
              <a:t>identità sociale</a:t>
            </a:r>
            <a:r>
              <a:rPr lang="it-IT" sz="1800" dirty="0">
                <a:solidFill>
                  <a:srgbClr val="000000"/>
                </a:solidFill>
                <a:latin typeface="Verdana" charset="0"/>
              </a:rPr>
              <a:t> come “</a:t>
            </a:r>
            <a:r>
              <a:rPr lang="it-IT" sz="1800" i="1" dirty="0">
                <a:solidFill>
                  <a:srgbClr val="000000"/>
                </a:solidFill>
                <a:latin typeface="Verdana" charset="0"/>
              </a:rPr>
              <a:t>quella parte del concetto di sé di un individuo che deriva dalla consapevolezza di appartenere ad un gruppo (o gruppi) sociale unita al valore e al significato emotivo attribuito a tale appartenenza”</a:t>
            </a:r>
            <a:r>
              <a:rPr lang="it-IT" sz="1800" dirty="0">
                <a:solidFill>
                  <a:srgbClr val="000000"/>
                </a:solidFill>
                <a:latin typeface="Verdana" charset="0"/>
              </a:rPr>
              <a:t>.</a:t>
            </a:r>
          </a:p>
          <a:p>
            <a:pPr algn="just"/>
            <a:endParaRPr lang="it-IT" sz="1800" dirty="0">
              <a:solidFill>
                <a:srgbClr val="000000"/>
              </a:solidFill>
              <a:latin typeface="Verdana" charset="0"/>
            </a:endParaRPr>
          </a:p>
          <a:p>
            <a:pPr algn="just"/>
            <a:r>
              <a:rPr lang="it-IT" sz="1800" dirty="0">
                <a:solidFill>
                  <a:srgbClr val="000000"/>
                </a:solidFill>
                <a:latin typeface="Verdana" charset="0"/>
              </a:rPr>
              <a:t>Dato che gli individui preferiscono avere un’immagine di sé positiva, piuttosto che negativa, e dato che una parte dell’immagine dell’individuo proviene dall’appartenenza di gruppo, ne deriva che egli individui preferiscono appartenere a gruppi valutati positivamente. </a:t>
            </a:r>
          </a:p>
          <a:p>
            <a:pPr algn="just"/>
            <a:endParaRPr lang="it-IT" sz="1800" dirty="0">
              <a:solidFill>
                <a:srgbClr val="000000"/>
              </a:solidFill>
              <a:latin typeface="Verdana" charset="0"/>
            </a:endParaRPr>
          </a:p>
          <a:p>
            <a:pPr algn="just"/>
            <a:r>
              <a:rPr lang="it-IT" sz="1800" dirty="0">
                <a:solidFill>
                  <a:srgbClr val="000000"/>
                </a:solidFill>
                <a:latin typeface="Verdana" charset="0"/>
              </a:rPr>
              <a:t>Per giudicare il valore del proprio gruppo lo si confronta con altri gruppi. </a:t>
            </a:r>
          </a:p>
          <a:p>
            <a:pPr algn="just"/>
            <a:endParaRPr lang="it-IT" sz="1800" dirty="0">
              <a:solidFill>
                <a:srgbClr val="000000"/>
              </a:solidFill>
              <a:latin typeface="Verdana" charset="0"/>
            </a:endParaRPr>
          </a:p>
          <a:p>
            <a:pPr algn="just"/>
            <a:r>
              <a:rPr lang="it-IT" sz="1800" dirty="0">
                <a:solidFill>
                  <a:srgbClr val="000000"/>
                </a:solidFill>
                <a:latin typeface="Verdana" charset="0"/>
              </a:rPr>
              <a:t>L’esito di questi confronti è importante poiché influenza direttamente l’autostima delle persone. </a:t>
            </a:r>
          </a:p>
          <a:p>
            <a:pPr algn="just"/>
            <a:r>
              <a:rPr lang="it-IT" sz="1800" dirty="0">
                <a:solidFill>
                  <a:srgbClr val="000000"/>
                </a:solidFill>
                <a:latin typeface="Verdana" charset="0"/>
              </a:rPr>
              <a:t>Per questo motivo si tende a distorcere il confronto, nel tentativo di creare una specificità o </a:t>
            </a:r>
            <a:r>
              <a:rPr lang="it-IT" sz="1800" dirty="0" err="1">
                <a:solidFill>
                  <a:srgbClr val="000000"/>
                </a:solidFill>
                <a:latin typeface="Verdana" charset="0"/>
              </a:rPr>
              <a:t>distintività</a:t>
            </a:r>
            <a:r>
              <a:rPr lang="it-IT" sz="1800" dirty="0">
                <a:solidFill>
                  <a:srgbClr val="000000"/>
                </a:solidFill>
                <a:latin typeface="Verdana" charset="0"/>
              </a:rPr>
              <a:t> positiva per il proprio gruppo, ovvero nel tentativo di differenziare positivamente il proprio gruppo dall’altro.</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r>
              <a:rPr lang="it-IT" sz="3000" b="1" dirty="0" smtClean="0">
                <a:solidFill>
                  <a:srgbClr val="660066"/>
                </a:solidFill>
              </a:rPr>
              <a:t>Processi elementari </a:t>
            </a:r>
            <a:r>
              <a:rPr lang="it-IT" sz="3000" b="1" smtClean="0">
                <a:solidFill>
                  <a:srgbClr val="660066"/>
                </a:solidFill>
              </a:rPr>
              <a:t>dei gruppi</a:t>
            </a:r>
            <a:endParaRPr lang="it-IT" sz="3000" b="1" dirty="0">
              <a:solidFill>
                <a:srgbClr val="660066"/>
              </a:solidFill>
            </a:endParaRPr>
          </a:p>
        </p:txBody>
      </p:sp>
      <p:sp>
        <p:nvSpPr>
          <p:cNvPr id="3" name="Segnaposto contenuto 2"/>
          <p:cNvSpPr>
            <a:spLocks noGrp="1"/>
          </p:cNvSpPr>
          <p:nvPr>
            <p:ph idx="1"/>
          </p:nvPr>
        </p:nvSpPr>
        <p:spPr>
          <a:xfrm>
            <a:off x="457200" y="925860"/>
            <a:ext cx="8229600" cy="2883969"/>
          </a:xfrm>
        </p:spPr>
        <p:txBody>
          <a:bodyPr>
            <a:normAutofit/>
          </a:bodyPr>
          <a:lstStyle/>
          <a:p>
            <a:r>
              <a:rPr lang="it-IT" sz="2800" dirty="0" smtClean="0"/>
              <a:t>Diventare membro di un gruppo</a:t>
            </a:r>
          </a:p>
          <a:p>
            <a:r>
              <a:rPr lang="it-IT" sz="2800" dirty="0" smtClean="0"/>
              <a:t>Interdipendenza</a:t>
            </a:r>
          </a:p>
          <a:p>
            <a:r>
              <a:rPr lang="it-IT" sz="2800" dirty="0" smtClean="0"/>
              <a:t>Processi di interazione</a:t>
            </a:r>
          </a:p>
          <a:p>
            <a:r>
              <a:rPr lang="it-IT" sz="2800" dirty="0" smtClean="0"/>
              <a:t>Coesione di gruppo</a:t>
            </a:r>
          </a:p>
          <a:p>
            <a:r>
              <a:rPr lang="it-IT" sz="2800" dirty="0" smtClean="0"/>
              <a:t>Acquisizione e sviluppo di norme di gruppo</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14</a:t>
            </a:fld>
            <a:endParaRPr lang="it-IT"/>
          </a:p>
        </p:txBody>
      </p:sp>
    </p:spTree>
  </p:cSld>
  <p:clrMapOvr>
    <a:masterClrMapping/>
  </p:clrMapOvr>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numero diapositiva 5"/>
          <p:cNvSpPr>
            <a:spLocks noGrp="1"/>
          </p:cNvSpPr>
          <p:nvPr>
            <p:ph type="sldNum" sz="quarter" idx="12"/>
          </p:nvPr>
        </p:nvSpPr>
        <p:spPr/>
        <p:txBody>
          <a:bodyPr/>
          <a:lstStyle/>
          <a:p>
            <a:fld id="{8CCB0D3E-D954-5849-94FB-163F96CA5AD1}" type="slidenum">
              <a:rPr lang="it-IT"/>
              <a:pPr/>
              <a:t>140</a:t>
            </a:fld>
            <a:endParaRPr lang="it-IT"/>
          </a:p>
        </p:txBody>
      </p:sp>
      <p:sp>
        <p:nvSpPr>
          <p:cNvPr id="54274" name="Rectangle 2"/>
          <p:cNvSpPr>
            <a:spLocks noGrp="1" noChangeArrowheads="1"/>
          </p:cNvSpPr>
          <p:nvPr>
            <p:ph type="subTitle" idx="1"/>
          </p:nvPr>
        </p:nvSpPr>
        <p:spPr>
          <a:xfrm>
            <a:off x="228600" y="304800"/>
            <a:ext cx="8686800" cy="6324600"/>
          </a:xfrm>
        </p:spPr>
        <p:txBody>
          <a:bodyPr/>
          <a:lstStyle/>
          <a:p>
            <a:pPr algn="just"/>
            <a:r>
              <a:rPr lang="it-IT" sz="1800" dirty="0">
                <a:solidFill>
                  <a:srgbClr val="000000"/>
                </a:solidFill>
                <a:latin typeface="Verdana" charset="0"/>
              </a:rPr>
              <a:t>In base alla teoria dell’identità sociale, gli individui, nel contesto dei gruppi minimali discriminano a favore dell’</a:t>
            </a:r>
            <a:r>
              <a:rPr lang="it-IT" sz="1800" dirty="0" err="1">
                <a:solidFill>
                  <a:srgbClr val="000000"/>
                </a:solidFill>
                <a:latin typeface="Verdana" charset="0"/>
              </a:rPr>
              <a:t>ingroup</a:t>
            </a:r>
            <a:r>
              <a:rPr lang="it-IT" sz="1800" dirty="0">
                <a:solidFill>
                  <a:srgbClr val="000000"/>
                </a:solidFill>
                <a:latin typeface="Verdana" charset="0"/>
              </a:rPr>
              <a:t> per innalzare l’immagine del proprio gruppo e, quindi, di se stessi. </a:t>
            </a:r>
          </a:p>
          <a:p>
            <a:pPr algn="just"/>
            <a:endParaRPr lang="it-IT" sz="1800" dirty="0">
              <a:solidFill>
                <a:srgbClr val="000000"/>
              </a:solidFill>
              <a:latin typeface="Verdana" charset="0"/>
            </a:endParaRPr>
          </a:p>
          <a:p>
            <a:pPr algn="just"/>
            <a:r>
              <a:rPr lang="it-IT" sz="1800" dirty="0">
                <a:solidFill>
                  <a:srgbClr val="000000"/>
                </a:solidFill>
                <a:latin typeface="Verdana" charset="0"/>
              </a:rPr>
              <a:t>Nella situazione dei gruppi minimi gli individui sono anonimi e l’unica informazione che li contraddistingue è il gruppo di appartenenza. Il proprio gruppo, però, non è differenziato dall’altro e, quindi, non può influenzare l’autostima dei partecipanti. </a:t>
            </a:r>
          </a:p>
          <a:p>
            <a:pPr algn="just"/>
            <a:endParaRPr lang="it-IT" sz="1800" dirty="0">
              <a:solidFill>
                <a:srgbClr val="000000"/>
              </a:solidFill>
              <a:latin typeface="Verdana" charset="0"/>
            </a:endParaRPr>
          </a:p>
          <a:p>
            <a:pPr algn="just"/>
            <a:r>
              <a:rPr lang="it-IT" sz="1800" dirty="0">
                <a:solidFill>
                  <a:srgbClr val="000000"/>
                </a:solidFill>
                <a:latin typeface="Verdana" charset="0"/>
              </a:rPr>
              <a:t>Per creare una specificità positiva per il proprio gruppo e, quindi, aumentare la propria autostima gli individui hanno bisogno di differenziare tra i due gruppi e l’unico modo che hanno per farlo è assegnare più denaro all’</a:t>
            </a:r>
            <a:r>
              <a:rPr lang="it-IT" sz="1800" dirty="0" err="1">
                <a:solidFill>
                  <a:srgbClr val="000000"/>
                </a:solidFill>
                <a:latin typeface="Verdana" charset="0"/>
              </a:rPr>
              <a:t>ingroup</a:t>
            </a:r>
            <a:r>
              <a:rPr lang="it-IT" sz="1800" dirty="0">
                <a:solidFill>
                  <a:srgbClr val="000000"/>
                </a:solidFill>
                <a:latin typeface="Verdana" charset="0"/>
              </a:rPr>
              <a:t> che all’</a:t>
            </a:r>
            <a:r>
              <a:rPr lang="it-IT" sz="1800" dirty="0" err="1">
                <a:solidFill>
                  <a:srgbClr val="000000"/>
                </a:solidFill>
                <a:latin typeface="Verdana" charset="0"/>
              </a:rPr>
              <a:t>outgroup</a:t>
            </a:r>
            <a:r>
              <a:rPr lang="it-IT" sz="1800" dirty="0">
                <a:solidFill>
                  <a:srgbClr val="000000"/>
                </a:solidFill>
                <a:latin typeface="Verdana" charset="0"/>
              </a:rPr>
              <a:t>.</a:t>
            </a:r>
          </a:p>
          <a:p>
            <a:pPr algn="just"/>
            <a:endParaRPr lang="it-IT" sz="1800" dirty="0">
              <a:solidFill>
                <a:srgbClr val="000000"/>
              </a:solidFill>
              <a:latin typeface="Verdana" charset="0"/>
            </a:endParaRPr>
          </a:p>
          <a:p>
            <a:pPr algn="just">
              <a:spcBef>
                <a:spcPct val="0"/>
              </a:spcBef>
            </a:pPr>
            <a:r>
              <a:rPr lang="it-IT" sz="1800" dirty="0">
                <a:solidFill>
                  <a:srgbClr val="000000"/>
                </a:solidFill>
                <a:latin typeface="Verdana" charset="0"/>
              </a:rPr>
              <a:t>Secondo la teoria dell’identità sociale, quindi, la discriminazione intergruppi e il favoritismo per l’</a:t>
            </a:r>
            <a:r>
              <a:rPr lang="it-IT" sz="1800" dirty="0" err="1">
                <a:solidFill>
                  <a:srgbClr val="000000"/>
                </a:solidFill>
                <a:latin typeface="Verdana" charset="0"/>
              </a:rPr>
              <a:t>ingroup</a:t>
            </a:r>
            <a:r>
              <a:rPr lang="it-IT" sz="1800" dirty="0">
                <a:solidFill>
                  <a:srgbClr val="000000"/>
                </a:solidFill>
                <a:latin typeface="Verdana" charset="0"/>
              </a:rPr>
              <a:t> possono avere unicamente </a:t>
            </a:r>
            <a:r>
              <a:rPr lang="it-IT" sz="1800" b="1" dirty="0">
                <a:solidFill>
                  <a:srgbClr val="000000"/>
                </a:solidFill>
                <a:latin typeface="Verdana" charset="0"/>
              </a:rPr>
              <a:t>determinanti psicologiche</a:t>
            </a:r>
            <a:r>
              <a:rPr lang="it-IT" sz="1800" dirty="0">
                <a:solidFill>
                  <a:srgbClr val="000000"/>
                </a:solidFill>
                <a:latin typeface="Verdana" charset="0"/>
              </a:rPr>
              <a:t>. </a:t>
            </a:r>
          </a:p>
          <a:p>
            <a:pPr algn="just">
              <a:spcBef>
                <a:spcPct val="0"/>
              </a:spcBef>
            </a:pPr>
            <a:endParaRPr lang="it-IT" sz="1800" dirty="0">
              <a:solidFill>
                <a:srgbClr val="000000"/>
              </a:solidFill>
              <a:latin typeface="Verdana" charset="0"/>
            </a:endParaRPr>
          </a:p>
          <a:p>
            <a:pPr algn="just">
              <a:spcBef>
                <a:spcPct val="0"/>
              </a:spcBef>
            </a:pPr>
            <a:r>
              <a:rPr lang="it-IT" sz="1800" dirty="0">
                <a:solidFill>
                  <a:srgbClr val="000000"/>
                </a:solidFill>
                <a:latin typeface="Verdana" charset="0"/>
              </a:rPr>
              <a:t>I fenomeni di discriminazione, quindi, possono derivare dal </a:t>
            </a:r>
            <a:r>
              <a:rPr lang="it-IT" sz="1800" b="1" dirty="0">
                <a:solidFill>
                  <a:srgbClr val="000000"/>
                </a:solidFill>
                <a:latin typeface="Verdana" charset="0"/>
              </a:rPr>
              <a:t>bisogno di valorizzare il proprio gruppo e, quindi, la propria identità.</a:t>
            </a:r>
          </a:p>
        </p:txBody>
      </p:sp>
    </p:spTree>
  </p:cSld>
  <p:clrMapOvr>
    <a:masterClrMapping/>
  </p:clrMapOvr>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r>
              <a:rPr lang="it-IT" sz="3000" b="1" dirty="0" smtClean="0">
                <a:solidFill>
                  <a:srgbClr val="660066"/>
                </a:solidFill>
              </a:rPr>
              <a:t>Individui versus gruppi</a:t>
            </a:r>
            <a:endParaRPr lang="it-IT" sz="3000" b="1" dirty="0">
              <a:solidFill>
                <a:srgbClr val="660066"/>
              </a:solidFill>
            </a:endParaRPr>
          </a:p>
        </p:txBody>
      </p:sp>
      <p:sp>
        <p:nvSpPr>
          <p:cNvPr id="3" name="Segnaposto contenuto 2"/>
          <p:cNvSpPr>
            <a:spLocks noGrp="1"/>
          </p:cNvSpPr>
          <p:nvPr>
            <p:ph idx="1"/>
          </p:nvPr>
        </p:nvSpPr>
        <p:spPr>
          <a:xfrm>
            <a:off x="457200" y="925861"/>
            <a:ext cx="8229600" cy="2249428"/>
          </a:xfrm>
        </p:spPr>
        <p:txBody>
          <a:bodyPr>
            <a:normAutofit/>
          </a:bodyPr>
          <a:lstStyle/>
          <a:p>
            <a:r>
              <a:rPr lang="it-IT" sz="2800" dirty="0" smtClean="0"/>
              <a:t>Produttività</a:t>
            </a:r>
          </a:p>
          <a:p>
            <a:r>
              <a:rPr lang="it-IT" sz="2800" dirty="0" smtClean="0"/>
              <a:t>Processi decisionali</a:t>
            </a:r>
            <a:endParaRPr lang="it-IT" sz="2800" dirty="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141</a:t>
            </a:fld>
            <a:endParaRPr lang="it-IT" dirty="0">
              <a:solidFill>
                <a:srgbClr val="000000"/>
              </a:solidFill>
            </a:endParaRPr>
          </a:p>
        </p:txBody>
      </p:sp>
    </p:spTree>
  </p:cSld>
  <p:clrMapOvr>
    <a:masterClrMapping/>
  </p:clrMapOvr>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r>
              <a:rPr lang="it-IT" sz="3000" b="1" dirty="0" smtClean="0"/>
              <a:t>Produttività</a:t>
            </a:r>
            <a:endParaRPr lang="it-IT" sz="3000" b="1" dirty="0"/>
          </a:p>
        </p:txBody>
      </p:sp>
      <p:sp>
        <p:nvSpPr>
          <p:cNvPr id="3" name="Segnaposto contenuto 2"/>
          <p:cNvSpPr>
            <a:spLocks noGrp="1"/>
          </p:cNvSpPr>
          <p:nvPr>
            <p:ph idx="1"/>
          </p:nvPr>
        </p:nvSpPr>
        <p:spPr>
          <a:xfrm>
            <a:off x="457200" y="925860"/>
            <a:ext cx="8229600" cy="5430489"/>
          </a:xfrm>
        </p:spPr>
        <p:txBody>
          <a:bodyPr>
            <a:normAutofit/>
          </a:bodyPr>
          <a:lstStyle/>
          <a:p>
            <a:pPr marL="0" indent="0">
              <a:buNone/>
            </a:pPr>
            <a:r>
              <a:rPr lang="it-IT" sz="2800" i="1" dirty="0" smtClean="0"/>
              <a:t>Effetti della presenza di altre persone</a:t>
            </a:r>
          </a:p>
          <a:p>
            <a:pPr marL="354013" indent="-354013" algn="just"/>
            <a:r>
              <a:rPr lang="it-IT" sz="2800" dirty="0" err="1" smtClean="0"/>
              <a:t>Triplett</a:t>
            </a:r>
            <a:r>
              <a:rPr lang="it-IT" sz="2800" dirty="0" smtClean="0"/>
              <a:t> ha analizzato i resoconti della lega ciclistica americana trovando che la prestazione dei ciclisti era inferiore quando i ciclisti correvano da soli e venivano cronometrati rispetto alle gare di gruppo.</a:t>
            </a:r>
          </a:p>
          <a:p>
            <a:pPr marL="354013" indent="-354013" algn="just"/>
            <a:r>
              <a:rPr lang="it-IT" sz="2800" dirty="0" err="1" smtClean="0"/>
              <a:t>Allport</a:t>
            </a:r>
            <a:r>
              <a:rPr lang="it-IT" sz="2800" dirty="0" smtClean="0"/>
              <a:t> ha trovato che la presenza di altre persone facilita la prestazione nei compiti semplici (facilitazione sociale) e la ostacola nei compiti difficili (inibizione sociale).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142</a:t>
            </a:fld>
            <a:endParaRPr lang="it-IT" dirty="0">
              <a:solidFill>
                <a:srgbClr val="000000"/>
              </a:solidFill>
            </a:endParaRPr>
          </a:p>
        </p:txBody>
      </p:sp>
    </p:spTree>
  </p:cSld>
  <p:clrMapOvr>
    <a:masterClrMapping/>
  </p:clrMapOvr>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1"/>
            <a:ext cx="8229600" cy="6342933"/>
          </a:xfrm>
        </p:spPr>
        <p:txBody>
          <a:bodyPr>
            <a:normAutofit/>
          </a:bodyPr>
          <a:lstStyle/>
          <a:p>
            <a:pPr marL="0" indent="0" algn="just">
              <a:buNone/>
            </a:pPr>
            <a:r>
              <a:rPr lang="it-IT" sz="2800" dirty="0" err="1" smtClean="0"/>
              <a:t>Zajonc</a:t>
            </a:r>
            <a:r>
              <a:rPr lang="it-IT" sz="2800" dirty="0" smtClean="0"/>
              <a:t> ha trovato che l’asimmetria tra i compiti semplici e quelli difficili è una caratteristica universale del comportamento sociale.</a:t>
            </a:r>
          </a:p>
          <a:p>
            <a:pPr marL="354013" indent="-354013" algn="just">
              <a:buNone/>
            </a:pPr>
            <a:endParaRPr lang="it-IT" sz="2800" dirty="0" smtClean="0"/>
          </a:p>
          <a:p>
            <a:pPr marL="354013" indent="-354013" algn="just">
              <a:buNone/>
            </a:pPr>
            <a:r>
              <a:rPr lang="it-IT" sz="2800" dirty="0" smtClean="0"/>
              <a:t>Spiegazione</a:t>
            </a:r>
          </a:p>
          <a:p>
            <a:pPr marL="0" indent="0" algn="just">
              <a:buNone/>
            </a:pPr>
            <a:r>
              <a:rPr lang="it-IT" sz="2800" dirty="0" smtClean="0"/>
              <a:t>La presenza di altri membri della stessa specie aumenta i livelli di attivazione per predisporre l’individuo all’azione.</a:t>
            </a:r>
          </a:p>
          <a:p>
            <a:pPr marL="354013" indent="-354013" algn="just">
              <a:buNone/>
            </a:pPr>
            <a:r>
              <a:rPr lang="it-IT" sz="2800" dirty="0" smtClean="0"/>
              <a:t>Tale attivazione</a:t>
            </a:r>
          </a:p>
          <a:p>
            <a:pPr marL="354013" indent="-354013" algn="just"/>
            <a:r>
              <a:rPr lang="it-IT" sz="2800" dirty="0" smtClean="0"/>
              <a:t>Aumenta la probabilità di comparsa delle risposte abituali e apprese bene (compiti facili)</a:t>
            </a:r>
          </a:p>
          <a:p>
            <a:pPr marL="354013" indent="-354013" algn="just"/>
            <a:r>
              <a:rPr lang="it-IT" sz="2800" dirty="0" smtClean="0"/>
              <a:t>Limita la comparsa di risposte nuove e non apprese bene (compiti difficili)</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143</a:t>
            </a:fld>
            <a:endParaRPr lang="it-IT" dirty="0">
              <a:solidFill>
                <a:srgbClr val="000000"/>
              </a:solidFill>
            </a:endParaRPr>
          </a:p>
        </p:txBody>
      </p:sp>
    </p:spTree>
  </p:cSld>
  <p:clrMapOvr>
    <a:masterClrMapping/>
  </p:clrMapOvr>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Risultati contrastanti</a:t>
            </a:r>
          </a:p>
          <a:p>
            <a:pPr marL="354013" indent="-354013" algn="just"/>
            <a:r>
              <a:rPr lang="it-IT" sz="2800" dirty="0" smtClean="0"/>
              <a:t>Non sempre si trovano gli stessi risultati di </a:t>
            </a:r>
            <a:r>
              <a:rPr lang="it-IT" sz="2800" dirty="0" err="1" smtClean="0"/>
              <a:t>Zajonc</a:t>
            </a:r>
            <a:endParaRPr lang="it-IT" sz="2800" dirty="0" smtClean="0"/>
          </a:p>
          <a:p>
            <a:pPr marL="354013" indent="-354013" algn="just"/>
            <a:r>
              <a:rPr lang="it-IT" sz="2800" dirty="0" smtClean="0"/>
              <a:t>L‘attivazione può essere dovuta ad altri fattori (preoccupazione di essere valutati, controllo di una persona imprevedibile, bisogno di badare contemporaneamente al compito e all’altra persona)</a:t>
            </a:r>
          </a:p>
          <a:p>
            <a:pPr marL="354013" indent="-354013" algn="just"/>
            <a:r>
              <a:rPr lang="it-IT" sz="2800" dirty="0" smtClean="0"/>
              <a:t>I dati fisiologici non sono compatibili con l’aumento dell’attivazione</a:t>
            </a:r>
          </a:p>
          <a:p>
            <a:pPr marL="354013" indent="-354013" algn="just"/>
            <a:r>
              <a:rPr lang="it-IT" sz="2800" dirty="0" smtClean="0"/>
              <a:t>Le spiegazioni fisiologiche non tengono conto dei fattori cognitivi, </a:t>
            </a:r>
            <a:r>
              <a:rPr lang="it-IT" sz="2800" dirty="0" err="1" smtClean="0"/>
              <a:t>attentivi</a:t>
            </a:r>
            <a:r>
              <a:rPr lang="it-IT" sz="2800" dirty="0" smtClean="0"/>
              <a:t> e sociali.</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144</a:t>
            </a:fld>
            <a:endParaRPr lang="it-IT" dirty="0">
              <a:solidFill>
                <a:srgbClr val="000000"/>
              </a:solidFill>
            </a:endParaRPr>
          </a:p>
        </p:txBody>
      </p:sp>
    </p:spTree>
  </p:cSld>
  <p:clrMapOvr>
    <a:masterClrMapping/>
  </p:clrMapOvr>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Sviluppi recenti</a:t>
            </a:r>
          </a:p>
          <a:p>
            <a:pPr marL="0" indent="0" algn="just">
              <a:buNone/>
            </a:pPr>
            <a:r>
              <a:rPr lang="it-IT" sz="2800" dirty="0" smtClean="0"/>
              <a:t>Secondo </a:t>
            </a:r>
            <a:r>
              <a:rPr lang="it-IT" sz="2800" dirty="0" err="1" smtClean="0"/>
              <a:t>Monteil</a:t>
            </a:r>
            <a:r>
              <a:rPr lang="it-IT" sz="2800" dirty="0" smtClean="0"/>
              <a:t> e </a:t>
            </a:r>
            <a:r>
              <a:rPr lang="it-IT" sz="2800" dirty="0" err="1" smtClean="0"/>
              <a:t>Huguet</a:t>
            </a:r>
            <a:r>
              <a:rPr lang="it-IT" sz="2800" dirty="0" smtClean="0"/>
              <a:t> l’aumento dell’attenzione comporta un restringimento dell’ambito </a:t>
            </a:r>
            <a:r>
              <a:rPr lang="it-IT" sz="2800" dirty="0" err="1" smtClean="0"/>
              <a:t>attentivo</a:t>
            </a:r>
            <a:r>
              <a:rPr lang="it-IT" sz="2800" dirty="0" smtClean="0"/>
              <a:t> che:</a:t>
            </a:r>
          </a:p>
          <a:p>
            <a:pPr marL="354013" indent="-354013" algn="just"/>
            <a:r>
              <a:rPr lang="it-IT" sz="2800" dirty="0" smtClean="0"/>
              <a:t>Nei compiti semplici ha effetti positivi perché gli stimoli rilevanti sono pochi </a:t>
            </a:r>
          </a:p>
          <a:p>
            <a:pPr marL="354013" indent="-354013" algn="just"/>
            <a:r>
              <a:rPr lang="it-IT" sz="2800" dirty="0" smtClean="0"/>
              <a:t>Nei compiti difficili ha effetti negativi perché gli stimoli sono numerosi.</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145</a:t>
            </a:fld>
            <a:endParaRPr lang="it-IT" dirty="0">
              <a:solidFill>
                <a:srgbClr val="000000"/>
              </a:solidFill>
            </a:endParaRPr>
          </a:p>
        </p:txBody>
      </p:sp>
    </p:spTree>
  </p:cSld>
  <p:clrMapOvr>
    <a:masterClrMapping/>
  </p:clrMapOvr>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1501951"/>
          </a:xfrm>
        </p:spPr>
        <p:txBody>
          <a:bodyPr>
            <a:normAutofit/>
          </a:bodyPr>
          <a:lstStyle/>
          <a:p>
            <a:pPr marL="0" indent="0" algn="just">
              <a:buNone/>
            </a:pPr>
            <a:r>
              <a:rPr lang="it-IT" sz="2800" dirty="0" smtClean="0"/>
              <a:t>Utilizzando il compito di </a:t>
            </a:r>
            <a:r>
              <a:rPr lang="it-IT" sz="2800" dirty="0" err="1" smtClean="0"/>
              <a:t>Stroop</a:t>
            </a:r>
            <a:r>
              <a:rPr lang="it-IT" sz="2800" dirty="0" smtClean="0"/>
              <a:t>, </a:t>
            </a:r>
            <a:r>
              <a:rPr lang="it-IT" sz="2800" dirty="0" err="1" smtClean="0"/>
              <a:t>Monteil</a:t>
            </a:r>
            <a:r>
              <a:rPr lang="it-IT" sz="2800" dirty="0" smtClean="0"/>
              <a:t> e </a:t>
            </a:r>
            <a:r>
              <a:rPr lang="it-IT" sz="2800" dirty="0" err="1" smtClean="0"/>
              <a:t>Huguet</a:t>
            </a:r>
            <a:r>
              <a:rPr lang="it-IT" sz="2800" dirty="0" smtClean="0"/>
              <a:t> trovano che la presenza di altre persone migliora la prestazione nelle prove difficili (</a:t>
            </a:r>
            <a:r>
              <a:rPr lang="it-IT" sz="2800" dirty="0" err="1" smtClean="0"/>
              <a:t>incorenti</a:t>
            </a:r>
            <a:r>
              <a:rPr lang="it-IT" sz="2800" dirty="0" smtClean="0"/>
              <a:t>).</a:t>
            </a:r>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146</a:t>
            </a:fld>
            <a:endParaRPr lang="it-IT" dirty="0">
              <a:solidFill>
                <a:srgbClr val="000000"/>
              </a:solidFill>
            </a:endParaRPr>
          </a:p>
        </p:txBody>
      </p:sp>
      <p:sp>
        <p:nvSpPr>
          <p:cNvPr id="4" name="CasellaDiTesto 3"/>
          <p:cNvSpPr txBox="1"/>
          <p:nvPr/>
        </p:nvSpPr>
        <p:spPr>
          <a:xfrm>
            <a:off x="1196811" y="1880493"/>
            <a:ext cx="1813317" cy="400110"/>
          </a:xfrm>
          <a:prstGeom prst="rect">
            <a:avLst/>
          </a:prstGeom>
          <a:noFill/>
        </p:spPr>
        <p:txBody>
          <a:bodyPr wrap="none" rtlCol="0">
            <a:spAutoFit/>
          </a:bodyPr>
          <a:lstStyle/>
          <a:p>
            <a:r>
              <a:rPr lang="it-IT" sz="2000" b="1" dirty="0" smtClean="0"/>
              <a:t>Coerenti (facili)</a:t>
            </a:r>
            <a:endParaRPr lang="it-IT" sz="2000" b="1" dirty="0"/>
          </a:p>
        </p:txBody>
      </p:sp>
      <p:sp>
        <p:nvSpPr>
          <p:cNvPr id="5" name="CasellaDiTesto 4"/>
          <p:cNvSpPr txBox="1"/>
          <p:nvPr/>
        </p:nvSpPr>
        <p:spPr>
          <a:xfrm>
            <a:off x="6081752" y="1853069"/>
            <a:ext cx="2198814" cy="400110"/>
          </a:xfrm>
          <a:prstGeom prst="rect">
            <a:avLst/>
          </a:prstGeom>
          <a:noFill/>
        </p:spPr>
        <p:txBody>
          <a:bodyPr wrap="none" rtlCol="0">
            <a:spAutoFit/>
          </a:bodyPr>
          <a:lstStyle/>
          <a:p>
            <a:r>
              <a:rPr lang="it-IT" sz="2000" b="1" dirty="0" smtClean="0"/>
              <a:t>Incoerenti (difficili)</a:t>
            </a:r>
            <a:endParaRPr lang="it-IT" sz="2000" b="1" dirty="0"/>
          </a:p>
        </p:txBody>
      </p:sp>
      <p:sp>
        <p:nvSpPr>
          <p:cNvPr id="7" name="CasellaDiTesto 6"/>
          <p:cNvSpPr txBox="1"/>
          <p:nvPr/>
        </p:nvSpPr>
        <p:spPr>
          <a:xfrm>
            <a:off x="818227" y="2493896"/>
            <a:ext cx="2747780" cy="400110"/>
          </a:xfrm>
          <a:prstGeom prst="rect">
            <a:avLst/>
          </a:prstGeom>
          <a:solidFill>
            <a:schemeClr val="bg1"/>
          </a:solidFill>
          <a:ln>
            <a:solidFill>
              <a:schemeClr val="tx1"/>
            </a:solidFill>
          </a:ln>
        </p:spPr>
        <p:txBody>
          <a:bodyPr wrap="square" rtlCol="0">
            <a:spAutoFit/>
          </a:bodyPr>
          <a:lstStyle/>
          <a:p>
            <a:pPr algn="ctr"/>
            <a:r>
              <a:rPr lang="it-IT" sz="2000" b="1" dirty="0" smtClean="0">
                <a:solidFill>
                  <a:srgbClr val="008000"/>
                </a:solidFill>
              </a:rPr>
              <a:t>Verde</a:t>
            </a:r>
            <a:r>
              <a:rPr lang="it-IT" sz="2000" b="1" dirty="0" smtClean="0"/>
              <a:t> </a:t>
            </a:r>
            <a:r>
              <a:rPr lang="it-IT" sz="2000" b="1" dirty="0" smtClean="0">
                <a:solidFill>
                  <a:srgbClr val="FF0000"/>
                </a:solidFill>
              </a:rPr>
              <a:t>Rosso</a:t>
            </a:r>
            <a:r>
              <a:rPr lang="it-IT" sz="2000" b="1" dirty="0" smtClean="0"/>
              <a:t> </a:t>
            </a:r>
            <a:r>
              <a:rPr lang="it-IT" sz="2000" b="1" dirty="0" smtClean="0">
                <a:solidFill>
                  <a:srgbClr val="0000FF"/>
                </a:solidFill>
              </a:rPr>
              <a:t>Blu</a:t>
            </a:r>
            <a:r>
              <a:rPr lang="it-IT" sz="2000" b="1" dirty="0" smtClean="0"/>
              <a:t> </a:t>
            </a:r>
            <a:r>
              <a:rPr lang="it-IT" sz="2000" b="1" dirty="0" smtClean="0">
                <a:solidFill>
                  <a:srgbClr val="FFFF00"/>
                </a:solidFill>
              </a:rPr>
              <a:t>Giallo</a:t>
            </a:r>
            <a:endParaRPr lang="it-IT" sz="2000" dirty="0" smtClean="0"/>
          </a:p>
        </p:txBody>
      </p:sp>
      <p:sp>
        <p:nvSpPr>
          <p:cNvPr id="8" name="CasellaDiTesto 7"/>
          <p:cNvSpPr txBox="1"/>
          <p:nvPr/>
        </p:nvSpPr>
        <p:spPr>
          <a:xfrm>
            <a:off x="5696808" y="2446241"/>
            <a:ext cx="2747780" cy="400110"/>
          </a:xfrm>
          <a:prstGeom prst="rect">
            <a:avLst/>
          </a:prstGeom>
          <a:solidFill>
            <a:schemeClr val="bg1"/>
          </a:solidFill>
          <a:ln>
            <a:solidFill>
              <a:schemeClr val="tx1"/>
            </a:solidFill>
          </a:ln>
        </p:spPr>
        <p:txBody>
          <a:bodyPr wrap="square" rtlCol="0">
            <a:spAutoFit/>
          </a:bodyPr>
          <a:lstStyle/>
          <a:p>
            <a:pPr algn="ctr"/>
            <a:r>
              <a:rPr lang="it-IT" sz="2000" b="1" dirty="0" smtClean="0">
                <a:solidFill>
                  <a:srgbClr val="FFFF00"/>
                </a:solidFill>
              </a:rPr>
              <a:t>Verde</a:t>
            </a:r>
            <a:r>
              <a:rPr lang="it-IT" sz="2000" b="1" dirty="0" smtClean="0"/>
              <a:t> </a:t>
            </a:r>
            <a:r>
              <a:rPr lang="it-IT" sz="2000" b="1" dirty="0" smtClean="0">
                <a:solidFill>
                  <a:srgbClr val="008000"/>
                </a:solidFill>
              </a:rPr>
              <a:t>Rosso</a:t>
            </a:r>
            <a:r>
              <a:rPr lang="it-IT" sz="2000" b="1" dirty="0" smtClean="0"/>
              <a:t> </a:t>
            </a:r>
            <a:r>
              <a:rPr lang="it-IT" sz="2000" b="1" dirty="0" smtClean="0">
                <a:solidFill>
                  <a:srgbClr val="FF0000"/>
                </a:solidFill>
              </a:rPr>
              <a:t>Blu</a:t>
            </a:r>
            <a:r>
              <a:rPr lang="it-IT" sz="2000" b="1" dirty="0" smtClean="0"/>
              <a:t> </a:t>
            </a:r>
            <a:r>
              <a:rPr lang="it-IT" sz="2000" b="1" dirty="0" smtClean="0">
                <a:solidFill>
                  <a:srgbClr val="0000FF"/>
                </a:solidFill>
              </a:rPr>
              <a:t>Giallo</a:t>
            </a:r>
            <a:endParaRPr lang="it-IT" sz="2000" dirty="0" smtClean="0">
              <a:solidFill>
                <a:srgbClr val="0000FF"/>
              </a:solidFill>
            </a:endParaRPr>
          </a:p>
        </p:txBody>
      </p:sp>
      <p:sp>
        <p:nvSpPr>
          <p:cNvPr id="9" name="Segnaposto contenuto 2"/>
          <p:cNvSpPr txBox="1">
            <a:spLocks/>
          </p:cNvSpPr>
          <p:nvPr/>
        </p:nvSpPr>
        <p:spPr>
          <a:xfrm>
            <a:off x="463056" y="3448643"/>
            <a:ext cx="8229600" cy="1501951"/>
          </a:xfrm>
          <a:prstGeom prst="rect">
            <a:avLst/>
          </a:prstGeom>
        </p:spPr>
        <p:txBody>
          <a:bodyPr vert="horz" lIns="91440" tIns="45720" rIns="91440" bIns="45720" rtlCol="0">
            <a:norm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it-IT" sz="2800" b="0" i="0" u="none" strike="noStrike" kern="1200" cap="none" spc="0" normalizeH="0" baseline="0" noProof="0" dirty="0" smtClean="0">
                <a:ln>
                  <a:noFill/>
                </a:ln>
                <a:solidFill>
                  <a:schemeClr val="tx1"/>
                </a:solidFill>
                <a:effectLst/>
                <a:uLnTx/>
                <a:uFillTx/>
                <a:latin typeface="+mn-lt"/>
                <a:ea typeface="+mn-ea"/>
                <a:cs typeface="+mn-cs"/>
              </a:rPr>
              <a:t>Problema</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lang="it-IT" sz="2800" dirty="0" smtClean="0"/>
              <a:t>La risposta dominante dovrebbe essere il significato delle parole e non il colore.</a:t>
            </a: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Secondo </a:t>
            </a:r>
            <a:r>
              <a:rPr lang="it-IT" sz="2800" dirty="0" err="1" smtClean="0"/>
              <a:t>Sanna</a:t>
            </a:r>
            <a:r>
              <a:rPr lang="it-IT" sz="2800" dirty="0" smtClean="0"/>
              <a:t> la facilitazione sociale dipende dalle aspettative e dal potenziale di valutazione. </a:t>
            </a:r>
          </a:p>
          <a:p>
            <a:pPr marL="354013" indent="-354013" algn="just"/>
            <a:r>
              <a:rPr lang="it-IT" sz="2800" dirty="0" smtClean="0"/>
              <a:t>Le aspettative positive migliorano la prestazione in presenza di altre persone.</a:t>
            </a:r>
          </a:p>
          <a:p>
            <a:pPr marL="354013" indent="-354013" algn="just"/>
            <a:r>
              <a:rPr lang="it-IT" sz="2800" dirty="0" smtClean="0"/>
              <a:t>Le aspettative negative peggiorano la prestazione in presenza di altre persone.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147</a:t>
            </a:fld>
            <a:endParaRPr lang="it-IT" dirty="0">
              <a:solidFill>
                <a:srgbClr val="000000"/>
              </a:solidFill>
            </a:endParaRPr>
          </a:p>
        </p:txBody>
      </p:sp>
    </p:spTree>
  </p:cSld>
  <p:clrMapOvr>
    <a:masterClrMapping/>
  </p:clrMapOvr>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i="1" dirty="0" smtClean="0"/>
              <a:t>Individui vs gruppi</a:t>
            </a:r>
          </a:p>
          <a:p>
            <a:pPr marL="0" indent="0" algn="just">
              <a:buNone/>
            </a:pPr>
            <a:endParaRPr lang="it-IT" sz="2800" i="1" dirty="0" smtClean="0"/>
          </a:p>
          <a:p>
            <a:pPr marL="0" indent="0" algn="just">
              <a:buNone/>
            </a:pPr>
            <a:r>
              <a:rPr lang="it-IT" sz="2800" dirty="0" err="1" smtClean="0"/>
              <a:t>Ringelmann</a:t>
            </a:r>
            <a:r>
              <a:rPr lang="it-IT" sz="2800" dirty="0" smtClean="0"/>
              <a:t> ha trovato che</a:t>
            </a:r>
          </a:p>
          <a:p>
            <a:pPr marL="354013" indent="-354013" algn="just"/>
            <a:r>
              <a:rPr lang="it-IT" sz="2800" dirty="0" smtClean="0"/>
              <a:t>Un individuo esercita una forza di trazione di 85 kg</a:t>
            </a:r>
          </a:p>
          <a:p>
            <a:pPr marL="354013" indent="-354013" algn="just"/>
            <a:r>
              <a:rPr lang="it-IT" sz="2800" dirty="0" smtClean="0"/>
              <a:t>Un gruppo di </a:t>
            </a:r>
            <a:r>
              <a:rPr lang="it-IT" sz="2800" dirty="0" err="1" smtClean="0"/>
              <a:t>7</a:t>
            </a:r>
            <a:r>
              <a:rPr lang="it-IT" sz="2800" dirty="0" smtClean="0"/>
              <a:t> persone esercita una forza di trazione di 450 kg (64 kg a persona)</a:t>
            </a:r>
          </a:p>
          <a:p>
            <a:pPr marL="354013" indent="-354013" algn="just"/>
            <a:r>
              <a:rPr lang="it-IT" sz="2800" dirty="0" smtClean="0"/>
              <a:t>Un gruppo di 14 persone esercita una forza di trazione di 850 kg (61 kg a persona)</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148</a:t>
            </a:fld>
            <a:endParaRPr lang="it-IT" dirty="0">
              <a:solidFill>
                <a:srgbClr val="000000"/>
              </a:solidFill>
            </a:endParaRPr>
          </a:p>
        </p:txBody>
      </p:sp>
    </p:spTree>
  </p:cSld>
  <p:clrMapOvr>
    <a:masterClrMapping/>
  </p:clrMapOvr>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51807"/>
            <a:ext cx="8229600" cy="989089"/>
          </a:xfrm>
        </p:spPr>
        <p:txBody>
          <a:bodyPr>
            <a:normAutofit lnSpcReduction="10000"/>
          </a:bodyPr>
          <a:lstStyle/>
          <a:p>
            <a:pPr marL="0" indent="0">
              <a:buNone/>
            </a:pPr>
            <a:r>
              <a:rPr lang="it-IT" sz="2800" dirty="0" smtClean="0"/>
              <a:t>Compiti con risposta corretta</a:t>
            </a:r>
          </a:p>
          <a:p>
            <a:pPr marL="0" indent="0">
              <a:buNone/>
            </a:pPr>
            <a:r>
              <a:rPr lang="it-IT" sz="2800" dirty="0" smtClean="0"/>
              <a:t>Esperimento di Shaw</a:t>
            </a:r>
          </a:p>
          <a:p>
            <a:pPr marL="0" indent="0">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149</a:t>
            </a:fld>
            <a:endParaRPr lang="it-IT" dirty="0">
              <a:solidFill>
                <a:srgbClr val="000000"/>
              </a:solidFill>
            </a:endParaRPr>
          </a:p>
        </p:txBody>
      </p:sp>
      <p:graphicFrame>
        <p:nvGraphicFramePr>
          <p:cNvPr id="7" name="Tabella 6"/>
          <p:cNvGraphicFramePr>
            <a:graphicFrameLocks noGrp="1"/>
          </p:cNvGraphicFramePr>
          <p:nvPr/>
        </p:nvGraphicFramePr>
        <p:xfrm>
          <a:off x="457200" y="1787752"/>
          <a:ext cx="8229600" cy="3337560"/>
        </p:xfrm>
        <a:graphic>
          <a:graphicData uri="http://schemas.openxmlformats.org/drawingml/2006/table">
            <a:tbl>
              <a:tblPr firstRow="1" bandRow="1">
                <a:tableStyleId>{5C22544A-7EE6-4342-B048-85BDC9FD1C3A}</a:tableStyleId>
              </a:tblPr>
              <a:tblGrid>
                <a:gridCol w="345706"/>
                <a:gridCol w="3518186"/>
                <a:gridCol w="1455236"/>
                <a:gridCol w="1455236"/>
                <a:gridCol w="1455236"/>
              </a:tblGrid>
              <a:tr h="370840">
                <a:tc gridSpan="2">
                  <a:txBody>
                    <a:bodyPr/>
                    <a:lstStyle/>
                    <a:p>
                      <a:endParaRPr lang="it-IT" dirty="0"/>
                    </a:p>
                  </a:txBody>
                  <a:tcPr/>
                </a:tc>
                <a:tc hMerge="1">
                  <a:txBody>
                    <a:bodyPr/>
                    <a:lstStyle/>
                    <a:p>
                      <a:endParaRPr lang="it-IT"/>
                    </a:p>
                  </a:txBody>
                  <a:tcPr/>
                </a:tc>
                <a:tc>
                  <a:txBody>
                    <a:bodyPr/>
                    <a:lstStyle/>
                    <a:p>
                      <a:pPr algn="ctr"/>
                      <a:r>
                        <a:rPr lang="it-IT" dirty="0" smtClean="0"/>
                        <a:t>Problema </a:t>
                      </a:r>
                      <a:r>
                        <a:rPr lang="it-IT" dirty="0" err="1" smtClean="0"/>
                        <a:t>1</a:t>
                      </a:r>
                      <a:endParaRPr lang="it-IT" dirty="0"/>
                    </a:p>
                  </a:txBody>
                  <a:tcPr/>
                </a:tc>
                <a:tc>
                  <a:txBody>
                    <a:bodyPr/>
                    <a:lstStyle/>
                    <a:p>
                      <a:pPr algn="ctr"/>
                      <a:r>
                        <a:rPr lang="it-IT" dirty="0" smtClean="0"/>
                        <a:t>Problema </a:t>
                      </a:r>
                      <a:r>
                        <a:rPr lang="it-IT" dirty="0" err="1" smtClean="0"/>
                        <a:t>2</a:t>
                      </a:r>
                      <a:endParaRPr lang="it-IT" dirty="0"/>
                    </a:p>
                  </a:txBody>
                  <a:tcPr/>
                </a:tc>
                <a:tc>
                  <a:txBody>
                    <a:bodyPr/>
                    <a:lstStyle/>
                    <a:p>
                      <a:pPr algn="ctr"/>
                      <a:r>
                        <a:rPr lang="it-IT" dirty="0" smtClean="0"/>
                        <a:t>Problema </a:t>
                      </a:r>
                      <a:r>
                        <a:rPr lang="it-IT" dirty="0" err="1" smtClean="0"/>
                        <a:t>3</a:t>
                      </a:r>
                      <a:endParaRPr lang="it-IT" dirty="0"/>
                    </a:p>
                  </a:txBody>
                  <a:tcPr/>
                </a:tc>
              </a:tr>
              <a:tr h="370840">
                <a:tc gridSpan="2">
                  <a:txBody>
                    <a:bodyPr/>
                    <a:lstStyle/>
                    <a:p>
                      <a:r>
                        <a:rPr lang="it-IT" b="1" dirty="0" smtClean="0"/>
                        <a:t>Individui (</a:t>
                      </a:r>
                      <a:r>
                        <a:rPr lang="it-IT" b="1" dirty="0" err="1" smtClean="0"/>
                        <a:t>n</a:t>
                      </a:r>
                      <a:r>
                        <a:rPr lang="it-IT" b="1" dirty="0" smtClean="0"/>
                        <a:t> = 21)</a:t>
                      </a:r>
                      <a:endParaRPr lang="it-IT" b="1" dirty="0"/>
                    </a:p>
                  </a:txBody>
                  <a:tcPr/>
                </a:tc>
                <a:tc hMerge="1">
                  <a:txBody>
                    <a:bodyPr/>
                    <a:lstStyle/>
                    <a:p>
                      <a:endParaRPr lang="it-IT"/>
                    </a:p>
                  </a:txBody>
                  <a:tcPr/>
                </a:tc>
                <a:tc>
                  <a:txBody>
                    <a:bodyPr/>
                    <a:lstStyle/>
                    <a:p>
                      <a:pPr algn="ctr"/>
                      <a:endParaRPr lang="it-IT"/>
                    </a:p>
                  </a:txBody>
                  <a:tcPr/>
                </a:tc>
                <a:tc>
                  <a:txBody>
                    <a:bodyPr/>
                    <a:lstStyle/>
                    <a:p>
                      <a:pPr algn="ctr"/>
                      <a:endParaRPr lang="it-IT"/>
                    </a:p>
                  </a:txBody>
                  <a:tcPr/>
                </a:tc>
                <a:tc>
                  <a:txBody>
                    <a:bodyPr/>
                    <a:lstStyle/>
                    <a:p>
                      <a:pPr algn="ctr"/>
                      <a:endParaRPr lang="it-IT"/>
                    </a:p>
                  </a:txBody>
                  <a:tcPr/>
                </a:tc>
              </a:tr>
              <a:tr h="370840">
                <a:tc>
                  <a:txBody>
                    <a:bodyPr/>
                    <a:lstStyle/>
                    <a:p>
                      <a:endParaRPr lang="it-IT"/>
                    </a:p>
                  </a:txBody>
                  <a:tcPr>
                    <a:lnR w="12700" cap="flat" cmpd="sng" algn="ctr">
                      <a:noFill/>
                      <a:prstDash val="solid"/>
                      <a:round/>
                      <a:headEnd type="none" w="med" len="med"/>
                      <a:tailEnd type="none" w="med" len="med"/>
                    </a:lnR>
                  </a:tcPr>
                </a:tc>
                <a:tc>
                  <a:txBody>
                    <a:bodyPr/>
                    <a:lstStyle/>
                    <a:p>
                      <a:r>
                        <a:rPr lang="it-IT" dirty="0" smtClean="0"/>
                        <a:t>Proporzione di coloro che risolvono</a:t>
                      </a:r>
                      <a:endParaRPr lang="it-IT" dirty="0"/>
                    </a:p>
                  </a:txBody>
                  <a:tcPr>
                    <a:lnL w="12700" cap="flat" cmpd="sng" algn="ctr">
                      <a:noFill/>
                      <a:prstDash val="solid"/>
                      <a:round/>
                      <a:headEnd type="none" w="med" len="med"/>
                      <a:tailEnd type="none" w="med" len="med"/>
                    </a:lnL>
                  </a:tcPr>
                </a:tc>
                <a:tc>
                  <a:txBody>
                    <a:bodyPr/>
                    <a:lstStyle/>
                    <a:p>
                      <a:pPr algn="ctr"/>
                      <a:r>
                        <a:rPr lang="it-IT" dirty="0" smtClean="0"/>
                        <a:t>0.14</a:t>
                      </a:r>
                      <a:endParaRPr lang="it-IT" dirty="0"/>
                    </a:p>
                  </a:txBody>
                  <a:tcPr/>
                </a:tc>
                <a:tc>
                  <a:txBody>
                    <a:bodyPr/>
                    <a:lstStyle/>
                    <a:p>
                      <a:pPr algn="ctr"/>
                      <a:r>
                        <a:rPr lang="it-IT" dirty="0" smtClean="0"/>
                        <a:t>0.00</a:t>
                      </a:r>
                      <a:endParaRPr lang="it-IT" dirty="0"/>
                    </a:p>
                  </a:txBody>
                  <a:tcPr/>
                </a:tc>
                <a:tc>
                  <a:txBody>
                    <a:bodyPr/>
                    <a:lstStyle/>
                    <a:p>
                      <a:pPr algn="ctr"/>
                      <a:r>
                        <a:rPr lang="it-IT" dirty="0" smtClean="0"/>
                        <a:t>0.095</a:t>
                      </a:r>
                      <a:endParaRPr lang="it-IT" dirty="0"/>
                    </a:p>
                  </a:txBody>
                  <a:tcPr/>
                </a:tc>
              </a:tr>
              <a:tr h="370840">
                <a:tc>
                  <a:txBody>
                    <a:bodyPr/>
                    <a:lstStyle/>
                    <a:p>
                      <a:endParaRPr lang="it-IT"/>
                    </a:p>
                  </a:txBody>
                  <a:tcPr>
                    <a:lnR w="12700" cap="flat" cmpd="sng" algn="ctr">
                      <a:noFill/>
                      <a:prstDash val="solid"/>
                      <a:round/>
                      <a:headEnd type="none" w="med" len="med"/>
                      <a:tailEnd type="none" w="med" len="med"/>
                    </a:lnR>
                  </a:tcPr>
                </a:tc>
                <a:tc>
                  <a:txBody>
                    <a:bodyPr/>
                    <a:lstStyle/>
                    <a:p>
                      <a:r>
                        <a:rPr lang="it-IT" dirty="0" smtClean="0"/>
                        <a:t>Tempo medio</a:t>
                      </a:r>
                      <a:endParaRPr lang="it-IT" dirty="0"/>
                    </a:p>
                  </a:txBody>
                  <a:tcPr>
                    <a:lnL w="12700" cap="flat" cmpd="sng" algn="ctr">
                      <a:noFill/>
                      <a:prstDash val="solid"/>
                      <a:round/>
                      <a:headEnd type="none" w="med" len="med"/>
                      <a:tailEnd type="none" w="med" len="med"/>
                    </a:lnL>
                  </a:tcPr>
                </a:tc>
                <a:tc>
                  <a:txBody>
                    <a:bodyPr/>
                    <a:lstStyle/>
                    <a:p>
                      <a:pPr algn="ctr"/>
                      <a:r>
                        <a:rPr lang="it-IT" dirty="0" smtClean="0"/>
                        <a:t>4.50</a:t>
                      </a:r>
                      <a:endParaRPr lang="it-IT" dirty="0"/>
                    </a:p>
                  </a:txBody>
                  <a:tcPr/>
                </a:tc>
                <a:tc>
                  <a:txBody>
                    <a:bodyPr/>
                    <a:lstStyle/>
                    <a:p>
                      <a:pPr algn="ctr"/>
                      <a:r>
                        <a:rPr lang="it-IT" dirty="0" smtClean="0"/>
                        <a:t>9.90</a:t>
                      </a:r>
                      <a:endParaRPr lang="it-IT" dirty="0"/>
                    </a:p>
                  </a:txBody>
                  <a:tcPr/>
                </a:tc>
                <a:tc>
                  <a:txBody>
                    <a:bodyPr/>
                    <a:lstStyle/>
                    <a:p>
                      <a:pPr algn="ctr"/>
                      <a:r>
                        <a:rPr lang="it-IT" dirty="0" smtClean="0"/>
                        <a:t>15.50</a:t>
                      </a:r>
                      <a:endParaRPr lang="it-IT" dirty="0"/>
                    </a:p>
                  </a:txBody>
                  <a:tcPr/>
                </a:tc>
              </a:tr>
              <a:tr h="370840">
                <a:tc>
                  <a:txBody>
                    <a:bodyPr/>
                    <a:lstStyle/>
                    <a:p>
                      <a:endParaRPr lang="it-IT" dirty="0"/>
                    </a:p>
                  </a:txBody>
                  <a:tcPr>
                    <a:lnR w="12700" cap="flat" cmpd="sng" algn="ctr">
                      <a:noFill/>
                      <a:prstDash val="solid"/>
                      <a:round/>
                      <a:headEnd type="none" w="med" len="med"/>
                      <a:tailEnd type="none" w="med" len="med"/>
                    </a:lnR>
                  </a:tcPr>
                </a:tc>
                <a:tc>
                  <a:txBody>
                    <a:bodyPr/>
                    <a:lstStyle/>
                    <a:p>
                      <a:r>
                        <a:rPr lang="it-IT" dirty="0" smtClean="0"/>
                        <a:t>Produttività (minuti per persona)</a:t>
                      </a:r>
                      <a:endParaRPr lang="it-IT" dirty="0"/>
                    </a:p>
                  </a:txBody>
                  <a:tcPr>
                    <a:lnL w="12700" cap="flat" cmpd="sng" algn="ctr">
                      <a:noFill/>
                      <a:prstDash val="solid"/>
                      <a:round/>
                      <a:headEnd type="none" w="med" len="med"/>
                      <a:tailEnd type="none" w="med" len="med"/>
                    </a:lnL>
                  </a:tcPr>
                </a:tc>
                <a:tc>
                  <a:txBody>
                    <a:bodyPr/>
                    <a:lstStyle/>
                    <a:p>
                      <a:pPr algn="ctr"/>
                      <a:r>
                        <a:rPr lang="it-IT" dirty="0" smtClean="0"/>
                        <a:t>4.50</a:t>
                      </a:r>
                      <a:endParaRPr lang="it-IT" dirty="0"/>
                    </a:p>
                  </a:txBody>
                  <a:tcPr/>
                </a:tc>
                <a:tc>
                  <a:txBody>
                    <a:bodyPr/>
                    <a:lstStyle/>
                    <a:p>
                      <a:pPr algn="ctr"/>
                      <a:r>
                        <a:rPr lang="it-IT" dirty="0" smtClean="0"/>
                        <a:t>9.90</a:t>
                      </a:r>
                      <a:endParaRPr lang="it-IT" dirty="0"/>
                    </a:p>
                  </a:txBody>
                  <a:tcPr/>
                </a:tc>
                <a:tc>
                  <a:txBody>
                    <a:bodyPr/>
                    <a:lstStyle/>
                    <a:p>
                      <a:pPr algn="ctr"/>
                      <a:r>
                        <a:rPr lang="it-IT" dirty="0" smtClean="0"/>
                        <a:t>15.50</a:t>
                      </a:r>
                      <a:endParaRPr lang="it-IT" dirty="0"/>
                    </a:p>
                  </a:txBody>
                  <a:tcPr/>
                </a:tc>
              </a:tr>
              <a:tr h="370840">
                <a:tc gridSpan="2">
                  <a:txBody>
                    <a:bodyPr/>
                    <a:lstStyle/>
                    <a:p>
                      <a:r>
                        <a:rPr lang="it-IT" b="1" dirty="0" smtClean="0"/>
                        <a:t>Gruppi (</a:t>
                      </a:r>
                      <a:r>
                        <a:rPr lang="it-IT" b="1" dirty="0" err="1" smtClean="0"/>
                        <a:t>n</a:t>
                      </a:r>
                      <a:r>
                        <a:rPr lang="it-IT" b="1" dirty="0" smtClean="0"/>
                        <a:t> = </a:t>
                      </a:r>
                      <a:r>
                        <a:rPr lang="it-IT" b="1" dirty="0" err="1" smtClean="0"/>
                        <a:t>5</a:t>
                      </a:r>
                      <a:r>
                        <a:rPr lang="it-IT" b="1" dirty="0" smtClean="0"/>
                        <a:t> gruppi di </a:t>
                      </a:r>
                      <a:r>
                        <a:rPr lang="it-IT" b="1" dirty="0" err="1" smtClean="0"/>
                        <a:t>4</a:t>
                      </a:r>
                      <a:r>
                        <a:rPr lang="it-IT" b="1" dirty="0" smtClean="0"/>
                        <a:t>)</a:t>
                      </a:r>
                      <a:endParaRPr lang="it-IT" b="1" dirty="0"/>
                    </a:p>
                  </a:txBody>
                  <a:tcPr/>
                </a:tc>
                <a:tc hMerge="1">
                  <a:txBody>
                    <a:bodyPr/>
                    <a:lstStyle/>
                    <a:p>
                      <a:endParaRPr lang="it-IT"/>
                    </a:p>
                  </a:txBody>
                  <a:tcPr/>
                </a:tc>
                <a:tc>
                  <a:txBody>
                    <a:bodyPr/>
                    <a:lstStyle/>
                    <a:p>
                      <a:pPr algn="ctr"/>
                      <a:endParaRPr lang="it-IT" dirty="0"/>
                    </a:p>
                  </a:txBody>
                  <a:tcPr/>
                </a:tc>
                <a:tc>
                  <a:txBody>
                    <a:bodyPr/>
                    <a:lstStyle/>
                    <a:p>
                      <a:pPr algn="ctr"/>
                      <a:endParaRPr lang="it-IT" dirty="0"/>
                    </a:p>
                  </a:txBody>
                  <a:tcPr/>
                </a:tc>
                <a:tc>
                  <a:txBody>
                    <a:bodyPr/>
                    <a:lstStyle/>
                    <a:p>
                      <a:pPr algn="ctr"/>
                      <a:endParaRPr lang="it-IT" dirty="0"/>
                    </a:p>
                  </a:txBody>
                  <a:tcPr/>
                </a:tc>
              </a:tr>
              <a:tr h="370840">
                <a:tc>
                  <a:txBody>
                    <a:bodyPr/>
                    <a:lstStyle/>
                    <a:p>
                      <a:endParaRPr lang="it-IT"/>
                    </a:p>
                  </a:txBody>
                  <a:tcPr>
                    <a:lnR w="12700" cap="flat" cmpd="sng" algn="ctr">
                      <a:noFill/>
                      <a:prstDash val="solid"/>
                      <a:round/>
                      <a:headEnd type="none" w="med" len="med"/>
                      <a:tailEnd type="none" w="med" len="med"/>
                    </a:lnR>
                  </a:tcPr>
                </a:tc>
                <a:tc>
                  <a:txBody>
                    <a:bodyPr/>
                    <a:lstStyle/>
                    <a:p>
                      <a:r>
                        <a:rPr lang="it-IT" dirty="0" smtClean="0"/>
                        <a:t>Proporzione di coloro che risolvono</a:t>
                      </a:r>
                      <a:endParaRPr lang="it-IT" dirty="0"/>
                    </a:p>
                  </a:txBody>
                  <a:tcPr>
                    <a:lnL w="12700" cap="flat" cmpd="sng" algn="ctr">
                      <a:noFill/>
                      <a:prstDash val="solid"/>
                      <a:round/>
                      <a:headEnd type="none" w="med" len="med"/>
                      <a:tailEnd type="none" w="med" len="med"/>
                    </a:lnL>
                  </a:tcPr>
                </a:tc>
                <a:tc>
                  <a:txBody>
                    <a:bodyPr/>
                    <a:lstStyle/>
                    <a:p>
                      <a:pPr algn="ctr"/>
                      <a:r>
                        <a:rPr lang="it-IT" dirty="0" smtClean="0"/>
                        <a:t>0.60</a:t>
                      </a:r>
                      <a:endParaRPr lang="it-IT" dirty="0"/>
                    </a:p>
                  </a:txBody>
                  <a:tcPr/>
                </a:tc>
                <a:tc>
                  <a:txBody>
                    <a:bodyPr/>
                    <a:lstStyle/>
                    <a:p>
                      <a:pPr algn="ctr"/>
                      <a:r>
                        <a:rPr lang="it-IT" dirty="0" smtClean="0"/>
                        <a:t>0.60</a:t>
                      </a:r>
                      <a:endParaRPr lang="it-IT" dirty="0"/>
                    </a:p>
                  </a:txBody>
                  <a:tcPr/>
                </a:tc>
                <a:tc>
                  <a:txBody>
                    <a:bodyPr/>
                    <a:lstStyle/>
                    <a:p>
                      <a:pPr algn="ctr"/>
                      <a:r>
                        <a:rPr lang="it-IT" dirty="0" smtClean="0"/>
                        <a:t>0.40</a:t>
                      </a:r>
                      <a:endParaRPr lang="it-IT" dirty="0"/>
                    </a:p>
                  </a:txBody>
                  <a:tcPr/>
                </a:tc>
              </a:tr>
              <a:tr h="370840">
                <a:tc>
                  <a:txBody>
                    <a:bodyPr/>
                    <a:lstStyle/>
                    <a:p>
                      <a:endParaRPr lang="it-IT"/>
                    </a:p>
                  </a:txBody>
                  <a:tcPr>
                    <a:lnR w="12700" cap="flat" cmpd="sng" algn="ctr">
                      <a:noFill/>
                      <a:prstDash val="solid"/>
                      <a:round/>
                      <a:headEnd type="none" w="med" len="med"/>
                      <a:tailEnd type="none" w="med" len="med"/>
                    </a:lnR>
                  </a:tcPr>
                </a:tc>
                <a:tc>
                  <a:txBody>
                    <a:bodyPr/>
                    <a:lstStyle/>
                    <a:p>
                      <a:r>
                        <a:rPr lang="it-IT" dirty="0" smtClean="0"/>
                        <a:t>Tempo medio</a:t>
                      </a:r>
                      <a:endParaRPr lang="it-IT" dirty="0"/>
                    </a:p>
                  </a:txBody>
                  <a:tcPr>
                    <a:lnL w="12700" cap="flat" cmpd="sng" algn="ctr">
                      <a:noFill/>
                      <a:prstDash val="solid"/>
                      <a:round/>
                      <a:headEnd type="none" w="med" len="med"/>
                      <a:tailEnd type="none" w="med" len="med"/>
                    </a:lnL>
                  </a:tcPr>
                </a:tc>
                <a:tc>
                  <a:txBody>
                    <a:bodyPr/>
                    <a:lstStyle/>
                    <a:p>
                      <a:pPr algn="ctr"/>
                      <a:r>
                        <a:rPr lang="it-IT" dirty="0" smtClean="0"/>
                        <a:t>6.50</a:t>
                      </a:r>
                      <a:endParaRPr lang="it-IT" dirty="0"/>
                    </a:p>
                  </a:txBody>
                  <a:tcPr/>
                </a:tc>
                <a:tc>
                  <a:txBody>
                    <a:bodyPr/>
                    <a:lstStyle/>
                    <a:p>
                      <a:pPr algn="ctr"/>
                      <a:r>
                        <a:rPr lang="it-IT" dirty="0" smtClean="0"/>
                        <a:t>16.90</a:t>
                      </a:r>
                      <a:endParaRPr lang="it-IT" dirty="0"/>
                    </a:p>
                  </a:txBody>
                  <a:tcPr/>
                </a:tc>
                <a:tc>
                  <a:txBody>
                    <a:bodyPr/>
                    <a:lstStyle/>
                    <a:p>
                      <a:pPr algn="ctr"/>
                      <a:r>
                        <a:rPr lang="it-IT" dirty="0" smtClean="0"/>
                        <a:t>18.30</a:t>
                      </a:r>
                      <a:endParaRPr lang="it-IT" dirty="0"/>
                    </a:p>
                  </a:txBody>
                  <a:tcPr/>
                </a:tc>
              </a:tr>
              <a:tr h="370840">
                <a:tc>
                  <a:txBody>
                    <a:bodyPr/>
                    <a:lstStyle/>
                    <a:p>
                      <a:endParaRPr lang="it-IT" dirty="0"/>
                    </a:p>
                  </a:txBody>
                  <a:tcPr>
                    <a:lnR w="12700" cap="flat" cmpd="sng" algn="ctr">
                      <a:noFill/>
                      <a:prstDash val="solid"/>
                      <a:round/>
                      <a:headEnd type="none" w="med" len="med"/>
                      <a:tailEnd type="none" w="med" len="med"/>
                    </a:lnR>
                  </a:tcPr>
                </a:tc>
                <a:tc>
                  <a:txBody>
                    <a:bodyPr/>
                    <a:lstStyle/>
                    <a:p>
                      <a:r>
                        <a:rPr lang="it-IT" dirty="0" smtClean="0"/>
                        <a:t>Produttività (minuti per persona)</a:t>
                      </a:r>
                      <a:endParaRPr lang="it-IT" dirty="0"/>
                    </a:p>
                  </a:txBody>
                  <a:tcPr>
                    <a:lnL w="12700" cap="flat" cmpd="sng" algn="ctr">
                      <a:noFill/>
                      <a:prstDash val="solid"/>
                      <a:round/>
                      <a:headEnd type="none" w="med" len="med"/>
                      <a:tailEnd type="none" w="med" len="med"/>
                    </a:lnL>
                  </a:tcPr>
                </a:tc>
                <a:tc>
                  <a:txBody>
                    <a:bodyPr/>
                    <a:lstStyle/>
                    <a:p>
                      <a:pPr algn="ctr"/>
                      <a:r>
                        <a:rPr lang="it-IT" dirty="0" smtClean="0"/>
                        <a:t>26.00</a:t>
                      </a:r>
                      <a:endParaRPr lang="it-IT" dirty="0"/>
                    </a:p>
                  </a:txBody>
                  <a:tcPr/>
                </a:tc>
                <a:tc>
                  <a:txBody>
                    <a:bodyPr/>
                    <a:lstStyle/>
                    <a:p>
                      <a:pPr algn="ctr"/>
                      <a:r>
                        <a:rPr lang="it-IT" dirty="0" smtClean="0"/>
                        <a:t>67.60</a:t>
                      </a:r>
                      <a:endParaRPr lang="it-IT" dirty="0"/>
                    </a:p>
                  </a:txBody>
                  <a:tcPr/>
                </a:tc>
                <a:tc>
                  <a:txBody>
                    <a:bodyPr/>
                    <a:lstStyle/>
                    <a:p>
                      <a:pPr algn="ctr"/>
                      <a:r>
                        <a:rPr lang="it-IT" dirty="0" smtClean="0"/>
                        <a:t>73.20</a:t>
                      </a:r>
                      <a:endParaRPr lang="it-IT"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pPr algn="l"/>
            <a:r>
              <a:rPr lang="it-IT" sz="3000" b="1" dirty="0" smtClean="0"/>
              <a:t>Diventare membri di un gruppo</a:t>
            </a:r>
            <a:endParaRPr lang="it-IT" sz="3000" b="1" dirty="0"/>
          </a:p>
        </p:txBody>
      </p:sp>
      <p:sp>
        <p:nvSpPr>
          <p:cNvPr id="3" name="Segnaposto contenuto 2"/>
          <p:cNvSpPr>
            <a:spLocks noGrp="1"/>
          </p:cNvSpPr>
          <p:nvPr>
            <p:ph idx="1"/>
          </p:nvPr>
        </p:nvSpPr>
        <p:spPr>
          <a:xfrm>
            <a:off x="457200" y="950764"/>
            <a:ext cx="8229600" cy="3743681"/>
          </a:xfrm>
        </p:spPr>
        <p:txBody>
          <a:bodyPr>
            <a:noAutofit/>
          </a:bodyPr>
          <a:lstStyle/>
          <a:p>
            <a:pPr marL="0" indent="0" algn="just">
              <a:buNone/>
            </a:pPr>
            <a:r>
              <a:rPr lang="it-IT" sz="2800" b="1" dirty="0" err="1" smtClean="0"/>
              <a:t>Levine</a:t>
            </a:r>
            <a:r>
              <a:rPr lang="it-IT" sz="2800" b="1" dirty="0" smtClean="0"/>
              <a:t> e </a:t>
            </a:r>
            <a:r>
              <a:rPr lang="it-IT" sz="2800" b="1" dirty="0" err="1" smtClean="0"/>
              <a:t>Moreland</a:t>
            </a:r>
            <a:r>
              <a:rPr lang="it-IT" sz="2800" b="1" dirty="0" smtClean="0"/>
              <a:t> </a:t>
            </a:r>
            <a:r>
              <a:rPr lang="it-IT" sz="2800" dirty="0" smtClean="0"/>
              <a:t>hanno proposto un modello temporale relativo alla socializzazione dell’individuo al gruppo. </a:t>
            </a:r>
          </a:p>
          <a:p>
            <a:pPr marL="0" indent="0" algn="just">
              <a:buNone/>
            </a:pPr>
            <a:r>
              <a:rPr lang="it-IT" sz="2800" dirty="0" smtClean="0"/>
              <a:t>Una parte essenziale di tale modello è costituita dalla reciprocità dell’individuo e del gruppo: l’individuo deve adattarsi al nuovo gruppo e il gruppo deve adattarsi ai nuovi membri.</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15</a:t>
            </a:fld>
            <a:endParaRPr lang="it-IT"/>
          </a:p>
        </p:txBody>
      </p:sp>
    </p:spTree>
  </p:cSld>
  <p:clrMapOvr>
    <a:masterClrMapping/>
  </p:clrMapOvr>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354013" indent="-354013" algn="just">
              <a:buNone/>
            </a:pPr>
            <a:r>
              <a:rPr lang="it-IT" sz="2800" dirty="0" err="1" smtClean="0"/>
              <a:t>Marquart</a:t>
            </a:r>
            <a:r>
              <a:rPr lang="it-IT" sz="2800" dirty="0" smtClean="0"/>
              <a:t> ha trovato che:</a:t>
            </a:r>
          </a:p>
          <a:p>
            <a:pPr marL="354013" indent="-354013" algn="just"/>
            <a:r>
              <a:rPr lang="it-IT" sz="2800" dirty="0" smtClean="0"/>
              <a:t>I gruppi riescono a risolvere più problemi dei singoli individui e ci impiegano un po’ più di tempo</a:t>
            </a:r>
          </a:p>
          <a:p>
            <a:pPr marL="354013" indent="-354013" algn="just"/>
            <a:r>
              <a:rPr lang="it-IT" sz="2800" dirty="0" smtClean="0"/>
              <a:t>I gruppi statistici (formati dalla produttività di tre individui casuali) hanno la stessa produttività di quelli reali.</a:t>
            </a:r>
          </a:p>
          <a:p>
            <a:pPr marL="354013" indent="-354013" algn="just"/>
            <a:endParaRPr lang="it-IT" sz="2800" dirty="0" smtClean="0"/>
          </a:p>
          <a:p>
            <a:pPr marL="354013" indent="-354013" algn="just">
              <a:buNone/>
            </a:pPr>
            <a:r>
              <a:rPr lang="it-IT" sz="2800" dirty="0" smtClean="0"/>
              <a:t>Faust ha trovato che:</a:t>
            </a:r>
          </a:p>
          <a:p>
            <a:pPr marL="354013" indent="-354013" algn="just"/>
            <a:r>
              <a:rPr lang="it-IT" sz="2800" dirty="0" smtClean="0"/>
              <a:t>Nei compiti spaziali, gruppi reali e gruppi statistici si equivalgono</a:t>
            </a:r>
          </a:p>
          <a:p>
            <a:pPr marL="354013" indent="-354013" algn="just"/>
            <a:r>
              <a:rPr lang="it-IT" sz="2800" dirty="0" smtClean="0"/>
              <a:t>Nei compiti verbali, i gruppi reali sono superiori.</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150</a:t>
            </a:fld>
            <a:endParaRPr lang="it-IT" dirty="0">
              <a:solidFill>
                <a:srgbClr val="000000"/>
              </a:solidFill>
            </a:endParaRPr>
          </a:p>
        </p:txBody>
      </p:sp>
    </p:spTree>
  </p:cSld>
  <p:clrMapOvr>
    <a:masterClrMapping/>
  </p:clrMapOvr>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err="1" smtClean="0"/>
              <a:t>Perlmutter</a:t>
            </a:r>
            <a:r>
              <a:rPr lang="it-IT" sz="2800" dirty="0" smtClean="0"/>
              <a:t> e </a:t>
            </a:r>
            <a:r>
              <a:rPr lang="it-IT" sz="2800" dirty="0" err="1" smtClean="0"/>
              <a:t>Montmollin</a:t>
            </a:r>
            <a:r>
              <a:rPr lang="it-IT" sz="2800" dirty="0" smtClean="0"/>
              <a:t> hanno trovato che in compiti di memorizzazione di sillabe senza senso i gruppi ricordano un numero di sillabe quasi doppio rispetto ai singoli.</a:t>
            </a:r>
          </a:p>
          <a:p>
            <a:pPr marL="354013" indent="-354013" algn="just"/>
            <a:endParaRPr lang="it-IT" sz="2800" dirty="0" smtClean="0"/>
          </a:p>
          <a:p>
            <a:pPr marL="0" indent="0" algn="just">
              <a:buNone/>
            </a:pPr>
            <a:r>
              <a:rPr lang="it-IT" sz="2800" dirty="0" err="1" smtClean="0"/>
              <a:t>Yuker</a:t>
            </a:r>
            <a:r>
              <a:rPr lang="it-IT" sz="2800" dirty="0" smtClean="0"/>
              <a:t> ha trovano che i gruppi ricordano più frasi e lo fanno con più accuratezza degli individui singoli.</a:t>
            </a:r>
          </a:p>
          <a:p>
            <a:pPr marL="0" indent="0" algn="just">
              <a:buNone/>
            </a:pPr>
            <a:endParaRPr lang="it-IT" sz="2800" dirty="0" smtClean="0"/>
          </a:p>
          <a:p>
            <a:pPr marL="0" indent="0" algn="just">
              <a:buNone/>
            </a:pPr>
            <a:r>
              <a:rPr lang="it-IT" sz="2800" dirty="0" err="1" smtClean="0"/>
              <a:t>Stephenson</a:t>
            </a:r>
            <a:r>
              <a:rPr lang="it-IT" sz="2800" dirty="0" smtClean="0"/>
              <a:t> </a:t>
            </a:r>
            <a:r>
              <a:rPr lang="it-IT" sz="2800" dirty="0" err="1" smtClean="0"/>
              <a:t>et</a:t>
            </a:r>
            <a:r>
              <a:rPr lang="it-IT" sz="2800" dirty="0" smtClean="0"/>
              <a:t> al. hanno trovato che i gruppi ricordano più particolari di un racconto. </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151</a:t>
            </a:fld>
            <a:endParaRPr lang="it-IT" dirty="0">
              <a:solidFill>
                <a:srgbClr val="000000"/>
              </a:solidFill>
            </a:endParaRPr>
          </a:p>
        </p:txBody>
      </p:sp>
    </p:spTree>
  </p:cSld>
  <p:clrMapOvr>
    <a:masterClrMapping/>
  </p:clrMapOvr>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Compiti creativi</a:t>
            </a:r>
          </a:p>
          <a:p>
            <a:pPr marL="0" indent="0" algn="just">
              <a:buNone/>
            </a:pPr>
            <a:r>
              <a:rPr lang="it-IT" sz="2800" dirty="0" smtClean="0"/>
              <a:t>Taylor </a:t>
            </a:r>
            <a:r>
              <a:rPr lang="it-IT" sz="2800" dirty="0" err="1" smtClean="0"/>
              <a:t>et</a:t>
            </a:r>
            <a:r>
              <a:rPr lang="it-IT" sz="2800" dirty="0" smtClean="0"/>
              <a:t> al. hanno trovato che nei compiti di brainstorming i gruppi statistici superano i gruppi reali sia quantitativamente che qualitativamente.</a:t>
            </a:r>
          </a:p>
          <a:p>
            <a:pPr marL="0" indent="0" algn="just">
              <a:buNone/>
            </a:pPr>
            <a:endParaRPr lang="it-IT" sz="2800" dirty="0" smtClean="0"/>
          </a:p>
          <a:p>
            <a:pPr marL="0" indent="0" algn="just">
              <a:buNone/>
            </a:pPr>
            <a:r>
              <a:rPr lang="it-IT" sz="2800" dirty="0" smtClean="0"/>
              <a:t>Indicazioni</a:t>
            </a:r>
          </a:p>
          <a:p>
            <a:pPr marL="0" indent="0" algn="just">
              <a:buNone/>
            </a:pPr>
            <a:r>
              <a:rPr lang="it-IT" sz="2800" dirty="0" smtClean="0"/>
              <a:t>È meglio effettuare il brainstorming prima individualmente e poi in gruppo.</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152</a:t>
            </a:fld>
            <a:endParaRPr lang="it-IT" dirty="0">
              <a:solidFill>
                <a:srgbClr val="000000"/>
              </a:solidFill>
            </a:endParaRPr>
          </a:p>
        </p:txBody>
      </p:sp>
    </p:spTree>
  </p:cSld>
  <p:clrMapOvr>
    <a:masterClrMapping/>
  </p:clrMapOvr>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i="1" dirty="0" smtClean="0"/>
              <a:t>Produttività potenziale vs produttività effettiva</a:t>
            </a:r>
          </a:p>
          <a:p>
            <a:pPr marL="0" indent="0" algn="just">
              <a:buNone/>
            </a:pPr>
            <a:r>
              <a:rPr lang="it-IT" sz="2800" dirty="0" smtClean="0"/>
              <a:t>Secondo </a:t>
            </a:r>
            <a:r>
              <a:rPr lang="it-IT" sz="2800" dirty="0" err="1" smtClean="0"/>
              <a:t>Stainer</a:t>
            </a:r>
            <a:r>
              <a:rPr lang="it-IT" sz="2800" dirty="0" smtClean="0"/>
              <a:t> la prestazione di un gruppo è determinata da:</a:t>
            </a:r>
          </a:p>
          <a:p>
            <a:pPr marL="354013" indent="-354013" algn="just"/>
            <a:r>
              <a:rPr lang="it-IT" sz="2800" dirty="0" smtClean="0"/>
              <a:t>Richieste del compito (cosa bisogna fare per portare a termine un compito)</a:t>
            </a:r>
          </a:p>
          <a:p>
            <a:pPr marL="354013" indent="-354013" algn="just"/>
            <a:r>
              <a:rPr lang="it-IT" sz="2800" dirty="0" smtClean="0"/>
              <a:t>Risorse del gruppo (quello che si ha a disposizione per portare a termine il compito)</a:t>
            </a:r>
          </a:p>
          <a:p>
            <a:pPr marL="354013" indent="-354013" algn="just"/>
            <a:r>
              <a:rPr lang="it-IT" sz="2800" dirty="0" smtClean="0"/>
              <a:t>Processo (quello che si fa per eseguire il compito)</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153</a:t>
            </a:fld>
            <a:endParaRPr lang="it-IT" dirty="0">
              <a:solidFill>
                <a:srgbClr val="000000"/>
              </a:solidFill>
            </a:endParaRPr>
          </a:p>
        </p:txBody>
      </p:sp>
    </p:spTree>
  </p:cSld>
  <p:clrMapOvr>
    <a:masterClrMapping/>
  </p:clrMapOvr>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Tipi di compiti</a:t>
            </a:r>
          </a:p>
          <a:p>
            <a:pPr marL="354013" indent="-354013" algn="just"/>
            <a:r>
              <a:rPr lang="it-IT" sz="2800" dirty="0" smtClean="0"/>
              <a:t>Divisibili (possono essere divisi in sottocompiti </a:t>
            </a:r>
            <a:r>
              <a:rPr lang="it-IT" sz="2800" dirty="0" err="1" smtClean="0"/>
              <a:t>–</a:t>
            </a:r>
            <a:r>
              <a:rPr lang="it-IT" sz="2800" dirty="0" smtClean="0"/>
              <a:t> catena di montaggio)</a:t>
            </a:r>
          </a:p>
          <a:p>
            <a:pPr marL="354013" indent="-354013" algn="just"/>
            <a:r>
              <a:rPr lang="it-IT" sz="2800" dirty="0" smtClean="0"/>
              <a:t>Unitari (non possono essere divisi </a:t>
            </a:r>
            <a:r>
              <a:rPr lang="it-IT" sz="2800" dirty="0" err="1" smtClean="0"/>
              <a:t>–</a:t>
            </a:r>
            <a:r>
              <a:rPr lang="it-IT" sz="2800" dirty="0" smtClean="0"/>
              <a:t> compiti di ragionamento)</a:t>
            </a:r>
          </a:p>
          <a:p>
            <a:pPr marL="354013" indent="-354013" algn="just"/>
            <a:endParaRPr lang="it-IT" sz="2800" dirty="0" smtClean="0"/>
          </a:p>
          <a:p>
            <a:pPr marL="354013" indent="-354013" algn="just"/>
            <a:r>
              <a:rPr lang="it-IT" sz="2800" dirty="0" smtClean="0"/>
              <a:t>Massimizzanti (raggiungere una certa quantità massima </a:t>
            </a:r>
            <a:r>
              <a:rPr lang="it-IT" sz="2800" dirty="0" err="1" smtClean="0"/>
              <a:t>–</a:t>
            </a:r>
            <a:r>
              <a:rPr lang="it-IT" sz="2800" dirty="0" smtClean="0"/>
              <a:t> tiro della fune)</a:t>
            </a:r>
          </a:p>
          <a:p>
            <a:pPr marL="354013" indent="-354013" algn="just"/>
            <a:r>
              <a:rPr lang="it-IT" sz="2800" dirty="0" smtClean="0"/>
              <a:t>Ottimizzanti (arrivare ad uno standard </a:t>
            </a:r>
            <a:r>
              <a:rPr lang="it-IT" sz="2800" dirty="0" err="1" smtClean="0"/>
              <a:t>–</a:t>
            </a:r>
            <a:r>
              <a:rPr lang="it-IT" sz="2800" dirty="0" smtClean="0"/>
              <a:t> compiti di ragionamento)</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154</a:t>
            </a:fld>
            <a:endParaRPr lang="it-IT" dirty="0">
              <a:solidFill>
                <a:srgbClr val="000000"/>
              </a:solidFill>
            </a:endParaRPr>
          </a:p>
        </p:txBody>
      </p:sp>
    </p:spTree>
  </p:cSld>
  <p:clrMapOvr>
    <a:masterClrMapping/>
  </p:clrMapOvr>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354013" indent="-354013" algn="just"/>
            <a:r>
              <a:rPr lang="it-IT" sz="2800" dirty="0" smtClean="0"/>
              <a:t>Additivi (i singoli contributi sono aggregati </a:t>
            </a:r>
            <a:r>
              <a:rPr lang="it-IT" sz="2800" dirty="0" err="1" smtClean="0"/>
              <a:t>–</a:t>
            </a:r>
            <a:r>
              <a:rPr lang="it-IT" sz="2800" dirty="0" smtClean="0"/>
              <a:t> brainstorming)</a:t>
            </a:r>
          </a:p>
          <a:p>
            <a:pPr marL="354013" indent="-354013" algn="just"/>
            <a:r>
              <a:rPr lang="it-IT" sz="2800" dirty="0" smtClean="0"/>
              <a:t>Disgiuntivi (bisogna prendere una decisione tra i vari contributi </a:t>
            </a:r>
            <a:r>
              <a:rPr lang="it-IT" sz="2800" dirty="0" err="1" smtClean="0"/>
              <a:t>–</a:t>
            </a:r>
            <a:r>
              <a:rPr lang="it-IT" sz="2800" dirty="0" smtClean="0"/>
              <a:t> compiti di ragionamento)</a:t>
            </a:r>
          </a:p>
          <a:p>
            <a:pPr marL="354013" indent="-354013" algn="just"/>
            <a:r>
              <a:rPr lang="it-IT" sz="2800" dirty="0" smtClean="0"/>
              <a:t>Congiuntivi (tutti devono completare il compito </a:t>
            </a:r>
            <a:r>
              <a:rPr lang="it-IT" sz="2800" dirty="0" err="1" smtClean="0"/>
              <a:t>–</a:t>
            </a:r>
            <a:r>
              <a:rPr lang="it-IT" sz="2800" dirty="0" smtClean="0"/>
              <a:t> squadra di alpinisti)</a:t>
            </a:r>
          </a:p>
          <a:p>
            <a:pPr marL="354013" indent="-354013" algn="just"/>
            <a:r>
              <a:rPr lang="it-IT" sz="2800" dirty="0" smtClean="0"/>
              <a:t>Discrezionali (i gruppi possono decidere come eseguire il compito)</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155</a:t>
            </a:fld>
            <a:endParaRPr lang="it-IT" dirty="0">
              <a:solidFill>
                <a:srgbClr val="000000"/>
              </a:solidFill>
            </a:endParaRPr>
          </a:p>
        </p:txBody>
      </p:sp>
    </p:spTree>
  </p:cSld>
  <p:clrMapOvr>
    <a:masterClrMapping/>
  </p:clrMapOvr>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La produttività massima potenziale di un gruppo si ha quando le richieste del compito corrispondono alle risorse del gruppo. </a:t>
            </a:r>
          </a:p>
          <a:p>
            <a:pPr marL="0" indent="0" algn="just">
              <a:buNone/>
            </a:pPr>
            <a:endParaRPr lang="it-IT" sz="2800" dirty="0" smtClean="0"/>
          </a:p>
          <a:p>
            <a:pPr marL="0" indent="0" algn="just">
              <a:buNone/>
            </a:pPr>
            <a:r>
              <a:rPr lang="it-IT" sz="2800" dirty="0" smtClean="0"/>
              <a:t>La determinazione della produttività potenziale dipende dal tipo di compito:</a:t>
            </a:r>
          </a:p>
          <a:p>
            <a:pPr marL="354013" indent="-354013" algn="just"/>
            <a:r>
              <a:rPr lang="it-IT" sz="2800" dirty="0" smtClean="0"/>
              <a:t>Per i compiti additivi è data dalla somma dei contributi individuali massimi</a:t>
            </a:r>
          </a:p>
          <a:p>
            <a:pPr marL="354013" indent="-354013" algn="just"/>
            <a:r>
              <a:rPr lang="it-IT" sz="2800" dirty="0" smtClean="0"/>
              <a:t>Per i compiti disgiuntivi è data dalla probabilità di trovare qualcuno nel gruppo in grado di risolvere il compito.</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156</a:t>
            </a:fld>
            <a:endParaRPr lang="it-IT" dirty="0">
              <a:solidFill>
                <a:srgbClr val="000000"/>
              </a:solidFill>
            </a:endParaRPr>
          </a:p>
        </p:txBody>
      </p:sp>
    </p:spTree>
  </p:cSld>
  <p:clrMapOvr>
    <a:masterClrMapping/>
  </p:clrMapOvr>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2161345"/>
          </a:xfrm>
        </p:spPr>
        <p:txBody>
          <a:bodyPr>
            <a:normAutofit/>
          </a:bodyPr>
          <a:lstStyle/>
          <a:p>
            <a:pPr marL="0" indent="0" algn="just">
              <a:buNone/>
            </a:pPr>
            <a:r>
              <a:rPr lang="it-IT" sz="2800" dirty="0" smtClean="0"/>
              <a:t>Secondo </a:t>
            </a:r>
            <a:r>
              <a:rPr lang="it-IT" sz="2800" dirty="0" err="1" smtClean="0"/>
              <a:t>Stainer</a:t>
            </a:r>
            <a:r>
              <a:rPr lang="it-IT" sz="2800" dirty="0" smtClean="0"/>
              <a:t> la produttività effettiva di un gruppo di solito è inferiore alla sua produttività potenziale.</a:t>
            </a:r>
          </a:p>
          <a:p>
            <a:pPr marL="0" indent="0" algn="just">
              <a:buNone/>
            </a:pPr>
            <a:r>
              <a:rPr lang="it-IT" sz="2800" dirty="0" smtClean="0"/>
              <a:t>Questo accade perché si verificano perdite dovute ai processi interni al gruppo.</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157</a:t>
            </a:fld>
            <a:endParaRPr lang="it-IT" dirty="0">
              <a:solidFill>
                <a:srgbClr val="000000"/>
              </a:solidFill>
            </a:endParaRPr>
          </a:p>
        </p:txBody>
      </p:sp>
      <p:sp>
        <p:nvSpPr>
          <p:cNvPr id="4" name="CasellaDiTesto 3"/>
          <p:cNvSpPr txBox="1"/>
          <p:nvPr/>
        </p:nvSpPr>
        <p:spPr>
          <a:xfrm>
            <a:off x="136122" y="2539887"/>
            <a:ext cx="8893981" cy="400110"/>
          </a:xfrm>
          <a:prstGeom prst="rect">
            <a:avLst/>
          </a:prstGeom>
          <a:noFill/>
        </p:spPr>
        <p:txBody>
          <a:bodyPr wrap="none" rtlCol="0">
            <a:spAutoFit/>
          </a:bodyPr>
          <a:lstStyle/>
          <a:p>
            <a:r>
              <a:rPr lang="it-IT" sz="2000" dirty="0" smtClean="0"/>
              <a:t>Produttività effettiva = Produttività potenziale </a:t>
            </a:r>
            <a:r>
              <a:rPr lang="it-IT" sz="2000" dirty="0" err="1" smtClean="0"/>
              <a:t>–</a:t>
            </a:r>
            <a:r>
              <a:rPr lang="it-IT" sz="2000" dirty="0" smtClean="0"/>
              <a:t> Perdite dovute a processi imperfetti</a:t>
            </a:r>
            <a:endParaRPr lang="it-IT" sz="2000" dirty="0"/>
          </a:p>
        </p:txBody>
      </p:sp>
      <p:sp>
        <p:nvSpPr>
          <p:cNvPr id="5" name="Segnaposto contenuto 2"/>
          <p:cNvSpPr txBox="1">
            <a:spLocks/>
          </p:cNvSpPr>
          <p:nvPr/>
        </p:nvSpPr>
        <p:spPr>
          <a:xfrm>
            <a:off x="450844" y="3412738"/>
            <a:ext cx="8229600" cy="2161345"/>
          </a:xfrm>
          <a:prstGeom prst="rect">
            <a:avLst/>
          </a:prstGeom>
        </p:spPr>
        <p:txBody>
          <a:bodyPr vert="horz" lIns="91440" tIns="45720" rIns="91440" bIns="45720" rtlCol="0">
            <a:norm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it-IT" sz="2800" b="0" i="0" u="none" strike="noStrike" kern="1200" cap="none" spc="0" normalizeH="0" baseline="0" noProof="0" dirty="0" smtClean="0">
                <a:ln>
                  <a:noFill/>
                </a:ln>
                <a:solidFill>
                  <a:schemeClr val="tx1"/>
                </a:solidFill>
                <a:effectLst/>
                <a:uLnTx/>
                <a:uFillTx/>
                <a:latin typeface="+mn-lt"/>
                <a:ea typeface="+mn-ea"/>
                <a:cs typeface="+mn-cs"/>
              </a:rPr>
              <a:t>I processi imperfetti possono essere dovuti a:</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lang="it-IT" sz="2800" noProof="0" dirty="0" smtClean="0"/>
              <a:t>Mancanza di coordinazione</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kumimoji="0" lang="it-IT" sz="2800" b="0" i="0" u="none" strike="noStrike" kern="1200" cap="none" spc="0" normalizeH="0" baseline="0" dirty="0" smtClean="0">
                <a:ln>
                  <a:noFill/>
                </a:ln>
                <a:solidFill>
                  <a:schemeClr val="tx1"/>
                </a:solidFill>
                <a:effectLst/>
                <a:uLnTx/>
                <a:uFillTx/>
                <a:latin typeface="+mn-lt"/>
                <a:ea typeface="+mn-ea"/>
                <a:cs typeface="+mn-cs"/>
              </a:rPr>
              <a:t>Dinamiche sociali (ad es., confronto sociale)</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lang="it-IT" sz="2800" noProof="0" dirty="0" smtClean="0"/>
              <a:t>Minore motivazione</a:t>
            </a: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153039"/>
          </a:xfrm>
        </p:spPr>
        <p:txBody>
          <a:bodyPr>
            <a:normAutofit/>
          </a:bodyPr>
          <a:lstStyle/>
          <a:p>
            <a:pPr marL="0" indent="0" algn="just">
              <a:buNone/>
            </a:pPr>
            <a:r>
              <a:rPr lang="it-IT" sz="2800" dirty="0" smtClean="0"/>
              <a:t>La diminuzione della prestazione all’interno di un gruppo viene chiamata inerzia sociale (social </a:t>
            </a:r>
            <a:r>
              <a:rPr lang="it-IT" sz="2800" dirty="0" err="1" smtClean="0"/>
              <a:t>loafing</a:t>
            </a:r>
            <a:r>
              <a:rPr lang="it-IT" sz="2800" dirty="0" smtClean="0"/>
              <a:t>).</a:t>
            </a:r>
          </a:p>
          <a:p>
            <a:pPr marL="0" indent="0" algn="just">
              <a:buNone/>
            </a:pPr>
            <a:endParaRPr lang="it-IT" sz="2800" dirty="0" smtClean="0"/>
          </a:p>
          <a:p>
            <a:pPr marL="452438" indent="-452438" algn="just"/>
            <a:r>
              <a:rPr lang="it-IT" sz="2800" dirty="0" err="1" smtClean="0"/>
              <a:t>Latanè</a:t>
            </a:r>
            <a:r>
              <a:rPr lang="it-IT" sz="2800" dirty="0" smtClean="0"/>
              <a:t> </a:t>
            </a:r>
            <a:r>
              <a:rPr lang="it-IT" sz="2800" dirty="0" err="1" smtClean="0"/>
              <a:t>et</a:t>
            </a:r>
            <a:r>
              <a:rPr lang="it-IT" sz="2800" dirty="0" smtClean="0"/>
              <a:t> al. hanno trovato che i soggetti urlavano più forte quando credevano di essere da soli, rispetto a quando credevano di essere in gruppo.</a:t>
            </a:r>
          </a:p>
          <a:p>
            <a:pPr marL="452438" indent="-452438" algn="just">
              <a:buNone/>
            </a:pPr>
            <a:endParaRPr lang="it-IT" sz="2800" dirty="0" smtClean="0"/>
          </a:p>
          <a:p>
            <a:pPr marL="0" indent="0" algn="just">
              <a:buNone/>
            </a:pPr>
            <a:r>
              <a:rPr lang="it-IT" sz="2800" dirty="0" smtClean="0"/>
              <a:t>L’inerzia sociale si verifica perché si disperde l’influenza delle istruzioni tra i vari membri del gruppo.</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158</a:t>
            </a:fld>
            <a:endParaRPr lang="it-IT" dirty="0">
              <a:solidFill>
                <a:srgbClr val="000000"/>
              </a:solidFill>
            </a:endParaRPr>
          </a:p>
        </p:txBody>
      </p:sp>
    </p:spTree>
  </p:cSld>
  <p:clrMapOvr>
    <a:masterClrMapping/>
  </p:clrMapOvr>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153039"/>
          </a:xfrm>
        </p:spPr>
        <p:txBody>
          <a:bodyPr>
            <a:normAutofit/>
          </a:bodyPr>
          <a:lstStyle/>
          <a:p>
            <a:pPr marL="0" indent="0" algn="just">
              <a:buNone/>
            </a:pPr>
            <a:r>
              <a:rPr lang="it-IT" sz="2800" dirty="0" err="1" smtClean="0"/>
              <a:t>Karau</a:t>
            </a:r>
            <a:r>
              <a:rPr lang="it-IT" sz="2800" dirty="0" smtClean="0"/>
              <a:t> e Williams hanno analizzato 78 studi e visto che nell’80% casi vi è inerzia sociale.</a:t>
            </a:r>
          </a:p>
          <a:p>
            <a:pPr marL="0" indent="0" algn="just">
              <a:buNone/>
            </a:pPr>
            <a:endParaRPr lang="it-IT" sz="2800" dirty="0" smtClean="0"/>
          </a:p>
          <a:p>
            <a:pPr marL="0" indent="0" algn="just">
              <a:buNone/>
            </a:pPr>
            <a:r>
              <a:rPr lang="it-IT" sz="2800" dirty="0" smtClean="0"/>
              <a:t>È possibile ridurre l’inerzia sociale quando:</a:t>
            </a:r>
          </a:p>
          <a:p>
            <a:pPr marL="452438" indent="-452438" algn="just"/>
            <a:r>
              <a:rPr lang="it-IT" sz="2800" dirty="0" smtClean="0"/>
              <a:t>Il compito è importante</a:t>
            </a:r>
          </a:p>
          <a:p>
            <a:pPr marL="452438" indent="-452438" algn="just"/>
            <a:r>
              <a:rPr lang="it-IT" sz="2800" dirty="0" smtClean="0"/>
              <a:t>Il gruppo è molto saliente per i suoi membri</a:t>
            </a:r>
          </a:p>
          <a:p>
            <a:pPr marL="452438" indent="-452438" algn="just"/>
            <a:r>
              <a:rPr lang="it-IT" sz="2800" dirty="0" smtClean="0"/>
              <a:t>Il gruppo deve essere valutato</a:t>
            </a:r>
          </a:p>
          <a:p>
            <a:pPr marL="452438" indent="-452438" algn="just">
              <a:buNone/>
            </a:pPr>
            <a:endParaRPr lang="it-IT" sz="2800" dirty="0" smtClean="0"/>
          </a:p>
          <a:p>
            <a:pPr marL="0" indent="0" algn="just">
              <a:buNone/>
            </a:pPr>
            <a:r>
              <a:rPr lang="it-IT" sz="2800" dirty="0" smtClean="0"/>
              <a:t>L’inerzia sociale è minore nelle culture orientai rispetto a quelle occidentali.</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159</a:t>
            </a:fld>
            <a:endParaRPr lang="it-IT"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pPr algn="l"/>
            <a:r>
              <a:rPr lang="it-IT" sz="3000" dirty="0" smtClean="0"/>
              <a:t>Ricognizione iniziale del gruppo</a:t>
            </a:r>
            <a:endParaRPr lang="it-IT" sz="3000" dirty="0"/>
          </a:p>
        </p:txBody>
      </p:sp>
      <p:sp>
        <p:nvSpPr>
          <p:cNvPr id="3" name="Segnaposto contenuto 2"/>
          <p:cNvSpPr>
            <a:spLocks noGrp="1"/>
          </p:cNvSpPr>
          <p:nvPr>
            <p:ph idx="1"/>
          </p:nvPr>
        </p:nvSpPr>
        <p:spPr>
          <a:xfrm>
            <a:off x="457200" y="950764"/>
            <a:ext cx="8229600" cy="3743681"/>
          </a:xfrm>
        </p:spPr>
        <p:txBody>
          <a:bodyPr>
            <a:noAutofit/>
          </a:bodyPr>
          <a:lstStyle/>
          <a:p>
            <a:pPr marL="0" indent="0" algn="just">
              <a:buNone/>
            </a:pPr>
            <a:r>
              <a:rPr lang="it-IT" sz="2800" dirty="0" smtClean="0"/>
              <a:t>Tale processo fa riferimento all’investigazione dei diversi gruppi di cui si potrebbe entrare a fare parte.</a:t>
            </a:r>
          </a:p>
          <a:p>
            <a:pPr marL="0" indent="0" algn="just">
              <a:buNone/>
            </a:pPr>
            <a:r>
              <a:rPr lang="it-IT" sz="2800" dirty="0" smtClean="0"/>
              <a:t>La scelta del gruppo al quale appartenere avviene in base a:</a:t>
            </a:r>
          </a:p>
          <a:p>
            <a:pPr marL="354013" indent="-354013" algn="just"/>
            <a:r>
              <a:rPr lang="it-IT" sz="2800" dirty="0" smtClean="0"/>
              <a:t>Un criterio di massimizzazione dei profitti e minimizzazione dei costi. </a:t>
            </a:r>
          </a:p>
          <a:p>
            <a:pPr marL="354013" indent="-354013" algn="just"/>
            <a:r>
              <a:rPr lang="it-IT" sz="2800" dirty="0" smtClean="0"/>
              <a:t>Il grado in cui l’individuo si percepisce simile al membro ideale del gruppo.</a:t>
            </a:r>
          </a:p>
          <a:p>
            <a:pPr marL="0" indent="0" algn="just">
              <a:buNone/>
            </a:pPr>
            <a:endParaRPr lang="it-IT" sz="2800" dirty="0" smtClean="0"/>
          </a:p>
          <a:p>
            <a:pPr marL="0" indent="0"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16</a:t>
            </a:fld>
            <a:endParaRPr lang="it-IT"/>
          </a:p>
        </p:txBody>
      </p:sp>
    </p:spTree>
  </p:cSld>
  <p:clrMapOvr>
    <a:masterClrMapping/>
  </p:clrMapOvr>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i="1" dirty="0" smtClean="0"/>
              <a:t>I benefici del lavorare in gruppo</a:t>
            </a:r>
          </a:p>
          <a:p>
            <a:pPr marL="0" indent="0" algn="just">
              <a:buNone/>
            </a:pPr>
            <a:endParaRPr lang="it-IT" sz="2800" i="1" dirty="0" smtClean="0"/>
          </a:p>
          <a:p>
            <a:pPr marL="0" indent="0" algn="just">
              <a:buNone/>
            </a:pPr>
            <a:r>
              <a:rPr lang="it-IT" sz="2800" dirty="0" smtClean="0"/>
              <a:t>Effetti del tipo di compito</a:t>
            </a:r>
          </a:p>
          <a:p>
            <a:pPr marL="0" indent="0" algn="just">
              <a:buNone/>
            </a:pPr>
            <a:r>
              <a:rPr lang="it-IT" sz="2800" dirty="0" smtClean="0"/>
              <a:t>Shaw e </a:t>
            </a:r>
            <a:r>
              <a:rPr lang="it-IT" sz="2800" dirty="0" err="1" smtClean="0"/>
              <a:t>Ashton</a:t>
            </a:r>
            <a:r>
              <a:rPr lang="it-IT" sz="2800" dirty="0" smtClean="0"/>
              <a:t> hanno trovato che quando il compito (cruciverba) è semplice non c’è differenza prestazione osservata e prestazione attesa; quando il compito è difficile i gruppi sono più bravi dei singoli individui.</a:t>
            </a:r>
          </a:p>
          <a:p>
            <a:pPr marL="0" indent="0" algn="just">
              <a:buNone/>
            </a:pPr>
            <a:endParaRPr lang="it-IT" sz="2800" dirty="0" smtClean="0"/>
          </a:p>
          <a:p>
            <a:pPr marL="0" indent="0" algn="just">
              <a:buNone/>
            </a:pPr>
            <a:r>
              <a:rPr lang="it-IT" sz="2800" dirty="0" smtClean="0"/>
              <a:t>I membri di un gruppo superano le proprie capacità individuali se le persone con cui collaborano sono meno brave di loro e se il compito è significativo.</a:t>
            </a:r>
          </a:p>
          <a:p>
            <a:pPr marL="0" indent="0" algn="just">
              <a:buNone/>
            </a:pPr>
            <a:endParaRPr lang="it-IT" sz="2800" dirty="0" smtClean="0"/>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160</a:t>
            </a:fld>
            <a:endParaRPr lang="it-IT" dirty="0">
              <a:solidFill>
                <a:srgbClr val="000000"/>
              </a:solidFill>
            </a:endParaRPr>
          </a:p>
        </p:txBody>
      </p:sp>
    </p:spTree>
  </p:cSld>
  <p:clrMapOvr>
    <a:masterClrMapping/>
  </p:clrMapOvr>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622760"/>
          </a:xfrm>
        </p:spPr>
        <p:txBody>
          <a:bodyPr>
            <a:normAutofit/>
          </a:bodyPr>
          <a:lstStyle/>
          <a:p>
            <a:pPr marL="0" indent="0" algn="just">
              <a:buNone/>
            </a:pPr>
            <a:r>
              <a:rPr lang="it-IT" sz="2800" dirty="0" smtClean="0"/>
              <a:t>Esperimento di Williams e </a:t>
            </a:r>
            <a:r>
              <a:rPr lang="it-IT" sz="2800" dirty="0" err="1" smtClean="0"/>
              <a:t>Karau</a:t>
            </a:r>
            <a:endParaRPr lang="it-IT" sz="2800" dirty="0" smtClean="0"/>
          </a:p>
        </p:txBody>
      </p:sp>
      <p:graphicFrame>
        <p:nvGraphicFramePr>
          <p:cNvPr id="4" name="Grafico 3"/>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CasellaDiTesto 4"/>
          <p:cNvSpPr txBox="1"/>
          <p:nvPr/>
        </p:nvSpPr>
        <p:spPr>
          <a:xfrm>
            <a:off x="2688777" y="5329609"/>
            <a:ext cx="1883223" cy="369332"/>
          </a:xfrm>
          <a:prstGeom prst="rect">
            <a:avLst/>
          </a:prstGeom>
          <a:noFill/>
        </p:spPr>
        <p:txBody>
          <a:bodyPr wrap="none" rtlCol="0">
            <a:spAutoFit/>
          </a:bodyPr>
          <a:lstStyle/>
          <a:p>
            <a:r>
              <a:rPr lang="it-IT" dirty="0" smtClean="0"/>
              <a:t>Abilità del partner</a:t>
            </a:r>
            <a:endParaRPr lang="it-IT" dirty="0"/>
          </a:p>
        </p:txBody>
      </p:sp>
      <p:sp>
        <p:nvSpPr>
          <p:cNvPr id="7" name="CasellaDiTesto 6"/>
          <p:cNvSpPr txBox="1"/>
          <p:nvPr/>
        </p:nvSpPr>
        <p:spPr>
          <a:xfrm>
            <a:off x="2277337" y="5698941"/>
            <a:ext cx="1291715" cy="646331"/>
          </a:xfrm>
          <a:prstGeom prst="rect">
            <a:avLst/>
          </a:prstGeom>
          <a:noFill/>
        </p:spPr>
        <p:txBody>
          <a:bodyPr wrap="none" rtlCol="0">
            <a:spAutoFit/>
          </a:bodyPr>
          <a:lstStyle/>
          <a:p>
            <a:pPr algn="ctr"/>
            <a:r>
              <a:rPr lang="it-IT" dirty="0" smtClean="0"/>
              <a:t>Compito </a:t>
            </a:r>
          </a:p>
          <a:p>
            <a:pPr algn="ctr"/>
            <a:r>
              <a:rPr lang="it-IT" dirty="0" smtClean="0"/>
              <a:t>significativo</a:t>
            </a:r>
            <a:endParaRPr lang="it-IT" dirty="0"/>
          </a:p>
        </p:txBody>
      </p:sp>
      <p:sp>
        <p:nvSpPr>
          <p:cNvPr id="8" name="CasellaDiTesto 7"/>
          <p:cNvSpPr txBox="1"/>
          <p:nvPr/>
        </p:nvSpPr>
        <p:spPr>
          <a:xfrm>
            <a:off x="3925824" y="5698941"/>
            <a:ext cx="1291715" cy="646331"/>
          </a:xfrm>
          <a:prstGeom prst="rect">
            <a:avLst/>
          </a:prstGeom>
          <a:noFill/>
        </p:spPr>
        <p:txBody>
          <a:bodyPr wrap="none" rtlCol="0">
            <a:spAutoFit/>
          </a:bodyPr>
          <a:lstStyle/>
          <a:p>
            <a:pPr algn="ctr"/>
            <a:r>
              <a:rPr lang="it-IT" dirty="0" smtClean="0"/>
              <a:t>Compito </a:t>
            </a:r>
          </a:p>
          <a:p>
            <a:pPr algn="ctr"/>
            <a:r>
              <a:rPr lang="it-IT" dirty="0" smtClean="0"/>
              <a:t>significativo</a:t>
            </a:r>
            <a:endParaRPr lang="it-IT" dirty="0"/>
          </a:p>
        </p:txBody>
      </p:sp>
    </p:spTree>
  </p:cSld>
  <p:clrMapOvr>
    <a:masterClrMapping/>
  </p:clrMapOvr>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Indicazioni</a:t>
            </a:r>
          </a:p>
          <a:p>
            <a:pPr marL="0" indent="0" algn="just">
              <a:buNone/>
            </a:pPr>
            <a:r>
              <a:rPr lang="it-IT" sz="2800" dirty="0" smtClean="0"/>
              <a:t>In campo educativo i meccanismi di compensazione sociale possono migliorare la prestazione. </a:t>
            </a:r>
          </a:p>
          <a:p>
            <a:pPr marL="0" indent="0" algn="just">
              <a:buNone/>
            </a:pPr>
            <a:r>
              <a:rPr lang="it-IT" sz="2800" dirty="0" smtClean="0"/>
              <a:t>Se i compiti di apprendimento sono organizzati attività cooperative in cui gli studenti sono interdipendenti allora è bene inserire nel gruppo studenti con diverse abilità.</a:t>
            </a:r>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162</a:t>
            </a:fld>
            <a:endParaRPr lang="it-IT" dirty="0">
              <a:solidFill>
                <a:srgbClr val="000000"/>
              </a:solidFill>
            </a:endParaRPr>
          </a:p>
        </p:txBody>
      </p:sp>
    </p:spTree>
  </p:cSld>
  <p:clrMapOvr>
    <a:masterClrMapping/>
  </p:clrMapOvr>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Effetti dell’identità sociale</a:t>
            </a:r>
          </a:p>
          <a:p>
            <a:pPr marL="0" indent="0" algn="just">
              <a:buNone/>
            </a:pPr>
            <a:r>
              <a:rPr lang="it-IT" sz="2800" dirty="0" smtClean="0"/>
              <a:t>I membri di un gruppo lavoreranno più duramente a favore del proprio gruppo se questo può migliorare la posizione del gruppo rispetto ad altri gruppi e se per loro l’appartenenza di gruppo è importante.</a:t>
            </a:r>
          </a:p>
          <a:p>
            <a:pPr marL="0" indent="0" algn="just">
              <a:buNone/>
            </a:pPr>
            <a:endParaRPr lang="it-IT" sz="2800" dirty="0" smtClean="0"/>
          </a:p>
          <a:p>
            <a:pPr marL="354013" indent="-354013" algn="just"/>
            <a:r>
              <a:rPr lang="it-IT" sz="2800" dirty="0" err="1" smtClean="0"/>
              <a:t>Harkins</a:t>
            </a:r>
            <a:r>
              <a:rPr lang="it-IT" sz="2800" dirty="0" smtClean="0"/>
              <a:t> e </a:t>
            </a:r>
            <a:r>
              <a:rPr lang="it-IT" sz="2800" dirty="0" err="1" smtClean="0"/>
              <a:t>Szymanski</a:t>
            </a:r>
            <a:r>
              <a:rPr lang="it-IT" sz="2800" dirty="0" smtClean="0"/>
              <a:t> hanno trovato che se si dice ai partecipanti che il risultato del loro gruppo sarà confrontato con quello di un altro gruppo allora non si verifica inerzia sociale.</a:t>
            </a:r>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163</a:t>
            </a:fld>
            <a:endParaRPr lang="it-IT" dirty="0">
              <a:solidFill>
                <a:srgbClr val="000000"/>
              </a:solidFill>
            </a:endParaRPr>
          </a:p>
        </p:txBody>
      </p:sp>
    </p:spTree>
  </p:cSld>
  <p:clrMapOvr>
    <a:masterClrMapping/>
  </p:clrMapOvr>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1018458"/>
          </a:xfrm>
        </p:spPr>
        <p:txBody>
          <a:bodyPr>
            <a:normAutofit fontScale="92500"/>
          </a:bodyPr>
          <a:lstStyle/>
          <a:p>
            <a:pPr marL="0" indent="0" algn="just">
              <a:buNone/>
            </a:pPr>
            <a:r>
              <a:rPr lang="it-IT" sz="2800" dirty="0" smtClean="0"/>
              <a:t>Esperimento di </a:t>
            </a:r>
            <a:r>
              <a:rPr lang="it-IT" sz="2800" dirty="0" err="1" smtClean="0"/>
              <a:t>Worchel</a:t>
            </a:r>
            <a:endParaRPr lang="it-IT" sz="2800" dirty="0" smtClean="0"/>
          </a:p>
          <a:p>
            <a:pPr marL="0" indent="0" algn="just">
              <a:buNone/>
            </a:pPr>
            <a:r>
              <a:rPr lang="it-IT" sz="2800" dirty="0" smtClean="0"/>
              <a:t>Differenza tra la produttività individuale e quella di gruppo</a:t>
            </a:r>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164</a:t>
            </a:fld>
            <a:endParaRPr lang="it-IT" dirty="0">
              <a:solidFill>
                <a:srgbClr val="000000"/>
              </a:solidFill>
            </a:endParaRPr>
          </a:p>
        </p:txBody>
      </p:sp>
      <p:graphicFrame>
        <p:nvGraphicFramePr>
          <p:cNvPr id="4" name="Grafico 3"/>
          <p:cNvGraphicFramePr/>
          <p:nvPr/>
        </p:nvGraphicFramePr>
        <p:xfrm>
          <a:off x="685464" y="2002603"/>
          <a:ext cx="7795298"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Effetti della cultura</a:t>
            </a:r>
          </a:p>
          <a:p>
            <a:pPr marL="0" indent="0" algn="just">
              <a:buNone/>
            </a:pPr>
            <a:r>
              <a:rPr lang="it-IT" sz="2800" dirty="0" smtClean="0"/>
              <a:t>Quando l’obiettivo del gruppo è ben definito tende a essere perseguito più dalle culture collettiviste che da quelle individualiste.</a:t>
            </a:r>
          </a:p>
          <a:p>
            <a:pPr marL="0" indent="0" algn="just">
              <a:buNone/>
            </a:pPr>
            <a:endParaRPr lang="it-IT" sz="2800" dirty="0" smtClean="0"/>
          </a:p>
          <a:p>
            <a:pPr marL="354013" indent="-354013" algn="just"/>
            <a:r>
              <a:rPr lang="it-IT" sz="2800" dirty="0" err="1" smtClean="0"/>
              <a:t>Matsui</a:t>
            </a:r>
            <a:r>
              <a:rPr lang="it-IT" sz="2800" dirty="0" smtClean="0"/>
              <a:t> </a:t>
            </a:r>
            <a:r>
              <a:rPr lang="it-IT" sz="2800" dirty="0" err="1" smtClean="0"/>
              <a:t>et</a:t>
            </a:r>
            <a:r>
              <a:rPr lang="it-IT" sz="2800" dirty="0" smtClean="0"/>
              <a:t> al. hanno effettuato uno studio in Giappone trovando che gli individui in coppia producono di più degli individui singoli.</a:t>
            </a:r>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165</a:t>
            </a:fld>
            <a:endParaRPr lang="it-IT" dirty="0">
              <a:solidFill>
                <a:srgbClr val="000000"/>
              </a:solidFill>
            </a:endParaRPr>
          </a:p>
        </p:txBody>
      </p:sp>
    </p:spTree>
  </p:cSld>
  <p:clrMapOvr>
    <a:masterClrMapping/>
  </p:clrMapOvr>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671604"/>
          </a:xfrm>
        </p:spPr>
        <p:txBody>
          <a:bodyPr>
            <a:normAutofit/>
          </a:bodyPr>
          <a:lstStyle/>
          <a:p>
            <a:pPr marL="0" indent="0" algn="just">
              <a:buNone/>
            </a:pPr>
            <a:r>
              <a:rPr lang="it-IT" sz="2800" dirty="0" smtClean="0"/>
              <a:t>Esperimento di </a:t>
            </a:r>
            <a:r>
              <a:rPr lang="it-IT" sz="2800" dirty="0" err="1" smtClean="0"/>
              <a:t>Earley</a:t>
            </a:r>
            <a:endParaRPr lang="it-IT" sz="2800" dirty="0" smtClean="0"/>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166</a:t>
            </a:fld>
            <a:endParaRPr lang="it-IT" dirty="0">
              <a:solidFill>
                <a:srgbClr val="000000"/>
              </a:solidFill>
            </a:endParaRPr>
          </a:p>
        </p:txBody>
      </p:sp>
      <p:graphicFrame>
        <p:nvGraphicFramePr>
          <p:cNvPr id="4" name="Grafico 3"/>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Concludendo:</a:t>
            </a:r>
          </a:p>
          <a:p>
            <a:pPr marL="0" indent="0" algn="just">
              <a:buNone/>
            </a:pPr>
            <a:r>
              <a:rPr lang="it-IT" sz="2800" dirty="0" smtClean="0"/>
              <a:t>Quando quello che facciamo e con chi lo facciamo è per noi molto importante ci impegnano per il nostro gruppo più di quanto avremmo mai fatto per noi stessi.</a:t>
            </a:r>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167</a:t>
            </a:fld>
            <a:endParaRPr lang="it-IT" dirty="0">
              <a:solidFill>
                <a:srgbClr val="000000"/>
              </a:solidFill>
            </a:endParaRPr>
          </a:p>
        </p:txBody>
      </p:sp>
    </p:spTree>
  </p:cSld>
  <p:clrMapOvr>
    <a:masterClrMapping/>
  </p:clrMapOvr>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r>
              <a:rPr lang="it-IT" sz="3000" b="1" dirty="0" smtClean="0"/>
              <a:t>Processi decisionali</a:t>
            </a:r>
            <a:endParaRPr lang="it-IT" sz="3000" b="1" dirty="0"/>
          </a:p>
        </p:txBody>
      </p:sp>
      <p:sp>
        <p:nvSpPr>
          <p:cNvPr id="3" name="Segnaposto contenuto 2"/>
          <p:cNvSpPr>
            <a:spLocks noGrp="1"/>
          </p:cNvSpPr>
          <p:nvPr>
            <p:ph idx="1"/>
          </p:nvPr>
        </p:nvSpPr>
        <p:spPr>
          <a:xfrm>
            <a:off x="457200" y="925860"/>
            <a:ext cx="8229600" cy="5430489"/>
          </a:xfrm>
        </p:spPr>
        <p:txBody>
          <a:bodyPr>
            <a:normAutofit/>
          </a:bodyPr>
          <a:lstStyle/>
          <a:p>
            <a:pPr marL="0" indent="0" algn="just">
              <a:buNone/>
            </a:pPr>
            <a:r>
              <a:rPr lang="it-IT" sz="2800" dirty="0" smtClean="0"/>
              <a:t>In molte situazioni i gruppi devono prendere delle decisioni per cui non esiste una risposta oggettivamente giusta.</a:t>
            </a:r>
          </a:p>
          <a:p>
            <a:pPr marL="0" indent="0" algn="just">
              <a:buNone/>
            </a:pPr>
            <a:endParaRPr lang="it-IT" sz="2800" dirty="0" smtClean="0"/>
          </a:p>
          <a:p>
            <a:pPr marL="0" indent="0" algn="just">
              <a:buNone/>
            </a:pPr>
            <a:r>
              <a:rPr lang="it-IT" sz="2800" i="1" dirty="0" smtClean="0"/>
              <a:t>Decisioni degli individui e dei gruppi</a:t>
            </a:r>
            <a:endParaRPr lang="it-IT" sz="2800" dirty="0" smtClean="0"/>
          </a:p>
          <a:p>
            <a:pPr marL="354013" indent="-354013" algn="just"/>
            <a:r>
              <a:rPr lang="it-IT" sz="2800" dirty="0" err="1" smtClean="0"/>
              <a:t>Stoner</a:t>
            </a:r>
            <a:r>
              <a:rPr lang="it-IT" sz="2800" dirty="0" smtClean="0"/>
              <a:t> ha trovato che le decisioni dei gruppi sono quasi sempre più rischiose della media delle decisioni individuali.</a:t>
            </a:r>
          </a:p>
          <a:p>
            <a:pPr marL="354013" indent="-354013" algn="just"/>
            <a:r>
              <a:rPr lang="it-IT" sz="2800" dirty="0" err="1" smtClean="0"/>
              <a:t>Wallach</a:t>
            </a:r>
            <a:r>
              <a:rPr lang="it-IT" sz="2800" dirty="0" smtClean="0"/>
              <a:t> </a:t>
            </a:r>
            <a:r>
              <a:rPr lang="it-IT" sz="2800" dirty="0" err="1" smtClean="0"/>
              <a:t>et</a:t>
            </a:r>
            <a:r>
              <a:rPr lang="it-IT" sz="2800" dirty="0" smtClean="0"/>
              <a:t> al hanno trovato che questo spostamento viene interiorizzato dagli individui.</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168</a:t>
            </a:fld>
            <a:endParaRPr lang="it-IT" dirty="0">
              <a:solidFill>
                <a:srgbClr val="000000"/>
              </a:solidFill>
            </a:endParaRPr>
          </a:p>
        </p:txBody>
      </p:sp>
    </p:spTree>
  </p:cSld>
  <p:clrMapOvr>
    <a:masterClrMapping/>
  </p:clrMapOvr>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lnSpcReduction="10000"/>
          </a:bodyPr>
          <a:lstStyle/>
          <a:p>
            <a:pPr marL="0" indent="0" algn="just">
              <a:buNone/>
            </a:pPr>
            <a:r>
              <a:rPr lang="it-IT" sz="2800" dirty="0" smtClean="0"/>
              <a:t>Fattori che agiscono sulla decisione di gruppo</a:t>
            </a:r>
          </a:p>
          <a:p>
            <a:pPr marL="354013" indent="-354013" algn="just"/>
            <a:r>
              <a:rPr lang="it-IT" sz="2800" dirty="0" smtClean="0"/>
              <a:t>Polarizzazione. La decisione del gruppo si sposta verso il polo inizialmente preferito.</a:t>
            </a:r>
          </a:p>
          <a:p>
            <a:pPr marL="354013" indent="-354013" algn="just"/>
            <a:r>
              <a:rPr lang="it-IT" sz="2800" dirty="0" smtClean="0"/>
              <a:t>L’ampiezza dello spostamento è correlata con la posizione iniziale del gruppo.</a:t>
            </a:r>
          </a:p>
          <a:p>
            <a:pPr marL="354013" indent="-354013" algn="just"/>
            <a:r>
              <a:rPr lang="it-IT" sz="2800" dirty="0" smtClean="0"/>
              <a:t>La polarizzazione si verifica in vari ambiti.</a:t>
            </a:r>
          </a:p>
          <a:p>
            <a:pPr marL="354013" indent="-354013" algn="just">
              <a:buNone/>
            </a:pPr>
            <a:endParaRPr lang="it-IT" sz="2800" dirty="0" smtClean="0"/>
          </a:p>
          <a:p>
            <a:pPr marL="0" indent="0" algn="just">
              <a:buNone/>
            </a:pPr>
            <a:r>
              <a:rPr lang="it-IT" sz="2800" dirty="0" smtClean="0"/>
              <a:t>La polarizzazione tende a non verificarsi nei gruppi reali perché tali gruppi:</a:t>
            </a:r>
          </a:p>
          <a:p>
            <a:pPr marL="354013" indent="-354013" algn="just"/>
            <a:r>
              <a:rPr lang="it-IT" sz="2800" dirty="0" smtClean="0"/>
              <a:t>Hanno una storia e un futuro</a:t>
            </a:r>
          </a:p>
          <a:p>
            <a:pPr marL="354013" indent="-354013" algn="just"/>
            <a:r>
              <a:rPr lang="it-IT" sz="2800" dirty="0" smtClean="0"/>
              <a:t>Hanno una struttura interna</a:t>
            </a:r>
          </a:p>
          <a:p>
            <a:pPr marL="354013" indent="-354013" algn="just"/>
            <a:r>
              <a:rPr lang="it-IT" sz="2800" dirty="0" smtClean="0"/>
              <a:t>Hanno sviluppato delle norme</a:t>
            </a:r>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169</a:t>
            </a:fld>
            <a:endParaRPr lang="it-IT" dirty="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pPr algn="l"/>
            <a:r>
              <a:rPr lang="it-IT" sz="3000" dirty="0" smtClean="0"/>
              <a:t>Cambiamenti nel concetto di sé</a:t>
            </a:r>
            <a:endParaRPr lang="it-IT" sz="3000" dirty="0"/>
          </a:p>
        </p:txBody>
      </p:sp>
      <p:sp>
        <p:nvSpPr>
          <p:cNvPr id="3" name="Segnaposto contenuto 2"/>
          <p:cNvSpPr>
            <a:spLocks noGrp="1"/>
          </p:cNvSpPr>
          <p:nvPr>
            <p:ph idx="1"/>
          </p:nvPr>
        </p:nvSpPr>
        <p:spPr>
          <a:xfrm>
            <a:off x="457200" y="950764"/>
            <a:ext cx="8229600" cy="5191366"/>
          </a:xfrm>
        </p:spPr>
        <p:txBody>
          <a:bodyPr>
            <a:noAutofit/>
          </a:bodyPr>
          <a:lstStyle/>
          <a:p>
            <a:pPr marL="0" indent="0" algn="just">
              <a:buNone/>
            </a:pPr>
            <a:r>
              <a:rPr lang="it-IT" sz="2800" dirty="0" smtClean="0"/>
              <a:t>Entrare a far parte di un gruppo determina dei cambiamenti nel modo in cui vediamo noi stessi, il che può avere delle conseguenze per l’autostima. </a:t>
            </a:r>
          </a:p>
          <a:p>
            <a:pPr marL="0" indent="0" algn="just">
              <a:buNone/>
            </a:pPr>
            <a:r>
              <a:rPr lang="it-IT" sz="2800" dirty="0" smtClean="0"/>
              <a:t>Quando si entra a far parte di un gruppo qualsiasi attribuzione positiva o negativa associata a quel gruppo si ripercuoterà sull’opinione che l’individuo ha di se stesso.</a:t>
            </a:r>
          </a:p>
          <a:p>
            <a:pPr marL="0" indent="0" algn="just">
              <a:buNone/>
            </a:pPr>
            <a:r>
              <a:rPr lang="it-IT" sz="2800" dirty="0" smtClean="0"/>
              <a:t>In un gruppo coeso il successo o il fallimento del gruppo determinano rispettivamente un innalzamento o un abbassamento dei livelli di autostima dei membri.</a:t>
            </a:r>
          </a:p>
          <a:p>
            <a:pPr marL="0" indent="0" algn="just">
              <a:buNone/>
            </a:pPr>
            <a:endParaRPr lang="it-IT" sz="2800" dirty="0" smtClean="0"/>
          </a:p>
          <a:p>
            <a:pPr marL="0" indent="0" algn="just">
              <a:buNone/>
            </a:pPr>
            <a:endParaRPr lang="it-IT" sz="2800" dirty="0" smtClean="0"/>
          </a:p>
          <a:p>
            <a:pPr marL="0" indent="0"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17</a:t>
            </a:fld>
            <a:endParaRPr lang="it-IT"/>
          </a:p>
        </p:txBody>
      </p:sp>
    </p:spTree>
  </p:cSld>
  <p:clrMapOvr>
    <a:masterClrMapping/>
  </p:clrMapOvr>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Spiegazioni della polarizzazione</a:t>
            </a:r>
          </a:p>
          <a:p>
            <a:pPr marL="354013" indent="-354013" algn="just"/>
            <a:r>
              <a:rPr lang="it-IT" sz="2800" dirty="0" smtClean="0"/>
              <a:t>Confronto</a:t>
            </a:r>
          </a:p>
          <a:p>
            <a:pPr marL="354013" indent="-354013" algn="just"/>
            <a:r>
              <a:rPr lang="it-IT" sz="2800" dirty="0" smtClean="0"/>
              <a:t>Persuasione</a:t>
            </a:r>
          </a:p>
          <a:p>
            <a:pPr marL="354013" indent="-354013" algn="just"/>
            <a:r>
              <a:rPr lang="it-IT" sz="2800" dirty="0" smtClean="0"/>
              <a:t>Differenziazione intergruppi</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170</a:t>
            </a:fld>
            <a:endParaRPr lang="it-IT" dirty="0">
              <a:solidFill>
                <a:srgbClr val="000000"/>
              </a:solidFill>
            </a:endParaRPr>
          </a:p>
        </p:txBody>
      </p:sp>
    </p:spTree>
  </p:cSld>
  <p:clrMapOvr>
    <a:masterClrMapping/>
  </p:clrMapOvr>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977808"/>
          </a:xfrm>
        </p:spPr>
        <p:txBody>
          <a:bodyPr>
            <a:normAutofit fontScale="92500" lnSpcReduction="20000"/>
          </a:bodyPr>
          <a:lstStyle/>
          <a:p>
            <a:pPr marL="0" indent="0" algn="just">
              <a:buNone/>
            </a:pPr>
            <a:r>
              <a:rPr lang="it-IT" sz="2800" dirty="0" smtClean="0"/>
              <a:t>Polarizzazione mediante confronto</a:t>
            </a:r>
          </a:p>
          <a:p>
            <a:pPr marL="0" indent="0" algn="just">
              <a:buNone/>
            </a:pPr>
            <a:endParaRPr lang="it-IT" sz="2800" dirty="0" smtClean="0"/>
          </a:p>
          <a:p>
            <a:pPr marL="0" indent="0" algn="just">
              <a:buNone/>
            </a:pPr>
            <a:r>
              <a:rPr lang="it-IT" sz="2800" dirty="0" smtClean="0"/>
              <a:t>Secondo </a:t>
            </a:r>
            <a:r>
              <a:rPr lang="it-IT" sz="2800" dirty="0" err="1" smtClean="0"/>
              <a:t>Sanders</a:t>
            </a:r>
            <a:r>
              <a:rPr lang="it-IT" sz="2800" dirty="0" smtClean="0"/>
              <a:t> e </a:t>
            </a:r>
            <a:r>
              <a:rPr lang="it-IT" sz="2800" dirty="0" err="1" smtClean="0"/>
              <a:t>Baron</a:t>
            </a:r>
            <a:r>
              <a:rPr lang="it-IT" sz="2800" dirty="0" smtClean="0"/>
              <a:t>:</a:t>
            </a:r>
          </a:p>
          <a:p>
            <a:pPr marL="357188" indent="-357188" algn="just"/>
            <a:r>
              <a:rPr lang="it-IT" sz="2800" dirty="0" smtClean="0"/>
              <a:t>Ogni argomento su cui il gruppo deve prendere una decisione è associato a vari valori sociali</a:t>
            </a:r>
          </a:p>
          <a:p>
            <a:pPr marL="357188" indent="-357188" algn="just"/>
            <a:r>
              <a:rPr lang="it-IT" sz="2800" dirty="0" smtClean="0"/>
              <a:t>Questi valori determina una preferenza iniziale per un certo risultato</a:t>
            </a:r>
          </a:p>
          <a:p>
            <a:pPr marL="357188" indent="-357188" algn="just"/>
            <a:r>
              <a:rPr lang="it-IT" sz="2800" dirty="0" smtClean="0"/>
              <a:t>Prima della discussione ogni individui percepisce se stesso vicino a tale preferenza</a:t>
            </a:r>
          </a:p>
          <a:p>
            <a:pPr marL="357188" indent="-357188" algn="just"/>
            <a:r>
              <a:rPr lang="it-IT" sz="2800" dirty="0" smtClean="0"/>
              <a:t>Una vola iniziata la discussione, alcuni individui si rendono conto che altri individui sono più vicini a tale preferenza</a:t>
            </a:r>
          </a:p>
          <a:p>
            <a:pPr marL="357188" indent="-357188" algn="just"/>
            <a:r>
              <a:rPr lang="it-IT" sz="2800" dirty="0" smtClean="0"/>
              <a:t>Da questo confronto deriva uno spostamento verso la preferenza</a:t>
            </a:r>
          </a:p>
          <a:p>
            <a:pPr marL="0" indent="0" algn="just">
              <a:buNone/>
            </a:pPr>
            <a:r>
              <a:rPr lang="it-IT" sz="2800" dirty="0" smtClean="0"/>
              <a:t>Gli individui che sono più vicini alla preferenza subiscono meno la pressione al conformismo.</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171</a:t>
            </a:fld>
            <a:endParaRPr lang="it-IT" dirty="0">
              <a:solidFill>
                <a:srgbClr val="000000"/>
              </a:solidFill>
            </a:endParaRPr>
          </a:p>
        </p:txBody>
      </p:sp>
    </p:spTree>
  </p:cSld>
  <p:clrMapOvr>
    <a:masterClrMapping/>
  </p:clrMapOvr>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977808"/>
          </a:xfrm>
        </p:spPr>
        <p:txBody>
          <a:bodyPr>
            <a:normAutofit/>
          </a:bodyPr>
          <a:lstStyle/>
          <a:p>
            <a:pPr marL="357188" indent="-357188" algn="just"/>
            <a:r>
              <a:rPr lang="it-IT" sz="2800" dirty="0" err="1" smtClean="0"/>
              <a:t>Meyers</a:t>
            </a:r>
            <a:r>
              <a:rPr lang="it-IT" sz="2800" dirty="0" smtClean="0"/>
              <a:t> ha trovato che se si mostrano ai soggette la media e la distribuzione delle risposte di altri ritenuti simili le loro scelte si spostano nella direzione inizialmente preferita.</a:t>
            </a:r>
          </a:p>
          <a:p>
            <a:pPr marL="357188" indent="-357188" algn="just"/>
            <a:r>
              <a:rPr lang="it-IT" sz="2800" dirty="0" err="1" smtClean="0"/>
              <a:t>Baron</a:t>
            </a:r>
            <a:r>
              <a:rPr lang="it-IT" sz="2800" dirty="0" smtClean="0"/>
              <a:t> e </a:t>
            </a:r>
            <a:r>
              <a:rPr lang="it-IT" sz="2800" dirty="0" err="1" smtClean="0"/>
              <a:t>Roper</a:t>
            </a:r>
            <a:r>
              <a:rPr lang="it-IT" sz="2800" dirty="0" smtClean="0"/>
              <a:t> hanno trovato che se si dice ai soggetti che l’ampiezza dell’effetto </a:t>
            </a:r>
            <a:r>
              <a:rPr lang="it-IT" sz="2800" dirty="0" err="1" smtClean="0"/>
              <a:t>autocinetico</a:t>
            </a:r>
            <a:r>
              <a:rPr lang="it-IT" sz="2800" dirty="0" smtClean="0"/>
              <a:t> è un indice di intelligenza, dopo aver ascoltato le risposte degli altri soggetti, i partecipanti tendono a dare risposte più ampie.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172</a:t>
            </a:fld>
            <a:endParaRPr lang="it-IT" dirty="0">
              <a:solidFill>
                <a:srgbClr val="000000"/>
              </a:solidFill>
            </a:endParaRPr>
          </a:p>
        </p:txBody>
      </p:sp>
    </p:spTree>
  </p:cSld>
  <p:clrMapOvr>
    <a:masterClrMapping/>
  </p:clrMapOvr>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977808"/>
          </a:xfrm>
        </p:spPr>
        <p:txBody>
          <a:bodyPr>
            <a:normAutofit lnSpcReduction="10000"/>
          </a:bodyPr>
          <a:lstStyle/>
          <a:p>
            <a:pPr marL="0" indent="0" algn="just">
              <a:buNone/>
            </a:pPr>
            <a:r>
              <a:rPr lang="it-IT" sz="2800" dirty="0" smtClean="0"/>
              <a:t>Polarizzazione mediante persuasione</a:t>
            </a:r>
          </a:p>
          <a:p>
            <a:pPr marL="0" indent="0" algn="just">
              <a:buNone/>
            </a:pPr>
            <a:endParaRPr lang="it-IT" sz="2800" dirty="0" smtClean="0"/>
          </a:p>
          <a:p>
            <a:pPr marL="0" indent="0" algn="just">
              <a:buNone/>
            </a:pPr>
            <a:r>
              <a:rPr lang="it-IT" sz="2800" dirty="0" smtClean="0"/>
              <a:t>Secondo </a:t>
            </a:r>
            <a:r>
              <a:rPr lang="it-IT" sz="2800" dirty="0" err="1" smtClean="0"/>
              <a:t>Burnstein</a:t>
            </a:r>
            <a:r>
              <a:rPr lang="it-IT" sz="2800" dirty="0" smtClean="0"/>
              <a:t> e </a:t>
            </a:r>
            <a:r>
              <a:rPr lang="it-IT" sz="2800" dirty="0" err="1" smtClean="0"/>
              <a:t>Vinokur</a:t>
            </a:r>
            <a:r>
              <a:rPr lang="it-IT" sz="2800" dirty="0" smtClean="0"/>
              <a:t> la polarizzazione è determinata dallo scambio di informazioni e dalle discussioni che precedono la decisione collettiva.</a:t>
            </a:r>
          </a:p>
          <a:p>
            <a:pPr marL="357188" indent="-357188" algn="just"/>
            <a:r>
              <a:rPr lang="it-IT" sz="2800" dirty="0" smtClean="0"/>
              <a:t>È difficile che in un gruppo ci sia equilibrio tra argomentazioni a favore e contro un data questione</a:t>
            </a:r>
          </a:p>
          <a:p>
            <a:pPr marL="357188" indent="-357188" algn="just"/>
            <a:r>
              <a:rPr lang="it-IT" sz="2800" dirty="0" smtClean="0"/>
              <a:t>Ogni individuo è a conoscenza di alcune argomentazioni che solo in parte si sovrappongono con le conoscenze degli altri individui</a:t>
            </a:r>
          </a:p>
          <a:p>
            <a:pPr marL="357188" indent="-357188" algn="just"/>
            <a:r>
              <a:rPr lang="it-IT" sz="2800" dirty="0" smtClean="0"/>
              <a:t>Durante la discussione ogni individuo apprende nuove informazioni a sostegno del punto di vista dominante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173</a:t>
            </a:fld>
            <a:endParaRPr lang="it-IT" dirty="0">
              <a:solidFill>
                <a:srgbClr val="000000"/>
              </a:solidFill>
            </a:endParaRPr>
          </a:p>
        </p:txBody>
      </p:sp>
    </p:spTree>
  </p:cSld>
  <p:clrMapOvr>
    <a:masterClrMapping/>
  </p:clrMapOvr>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977808"/>
          </a:xfrm>
        </p:spPr>
        <p:txBody>
          <a:bodyPr>
            <a:normAutofit/>
          </a:bodyPr>
          <a:lstStyle/>
          <a:p>
            <a:pPr marL="0" indent="0" algn="just">
              <a:buNone/>
            </a:pPr>
            <a:r>
              <a:rPr lang="it-IT" sz="2800" dirty="0" err="1" smtClean="0"/>
              <a:t>Vinokur</a:t>
            </a:r>
            <a:r>
              <a:rPr lang="it-IT" sz="2800" dirty="0" smtClean="0"/>
              <a:t> e </a:t>
            </a:r>
            <a:r>
              <a:rPr lang="it-IT" sz="2800" dirty="0" err="1" smtClean="0"/>
              <a:t>Burnstein</a:t>
            </a:r>
            <a:r>
              <a:rPr lang="it-IT" sz="2800" dirty="0" smtClean="0"/>
              <a:t> hanno trovato che sommando gli argomenti a favore del rischio e quelli a favore della cautela, i primi superano i secondi.</a:t>
            </a:r>
          </a:p>
          <a:p>
            <a:pPr marL="0" indent="0" algn="just">
              <a:buNone/>
            </a:pPr>
            <a:endParaRPr lang="it-IT" sz="2800" dirty="0" smtClean="0"/>
          </a:p>
          <a:p>
            <a:pPr marL="0" indent="0" algn="just">
              <a:buNone/>
            </a:pPr>
            <a:r>
              <a:rPr lang="it-IT" sz="2800" dirty="0" err="1" smtClean="0"/>
              <a:t>Ebbesen</a:t>
            </a:r>
            <a:r>
              <a:rPr lang="it-IT" sz="2800" dirty="0" smtClean="0"/>
              <a:t> e </a:t>
            </a:r>
            <a:r>
              <a:rPr lang="it-IT" sz="2800" dirty="0" err="1" smtClean="0"/>
              <a:t>Bowers</a:t>
            </a:r>
            <a:r>
              <a:rPr lang="it-IT" sz="2800" dirty="0" smtClean="0"/>
              <a:t> hanno trovato che esiste una correlazione tra numero di argomenti a favore del rischio (o della cautela) e la polarizzazione.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174</a:t>
            </a:fld>
            <a:endParaRPr lang="it-IT" dirty="0">
              <a:solidFill>
                <a:srgbClr val="000000"/>
              </a:solidFill>
            </a:endParaRPr>
          </a:p>
        </p:txBody>
      </p:sp>
    </p:spTree>
  </p:cSld>
  <p:clrMapOvr>
    <a:masterClrMapping/>
  </p:clrMapOvr>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45630"/>
            <a:ext cx="8229600" cy="632435"/>
          </a:xfrm>
        </p:spPr>
        <p:txBody>
          <a:bodyPr>
            <a:normAutofit/>
          </a:bodyPr>
          <a:lstStyle/>
          <a:p>
            <a:pPr marL="0" indent="0" algn="just">
              <a:buNone/>
            </a:pPr>
            <a:r>
              <a:rPr lang="it-IT" sz="2800" dirty="0" smtClean="0"/>
              <a:t>Esperimento di </a:t>
            </a:r>
            <a:r>
              <a:rPr lang="it-IT" sz="2800" dirty="0" err="1" smtClean="0"/>
              <a:t>Strasser</a:t>
            </a:r>
            <a:r>
              <a:rPr lang="it-IT" sz="2800" dirty="0" smtClean="0"/>
              <a:t> e </a:t>
            </a:r>
            <a:r>
              <a:rPr lang="it-IT" sz="2800" dirty="0" err="1" smtClean="0"/>
              <a:t>Titus</a:t>
            </a:r>
            <a:endParaRPr lang="it-IT" sz="2800" dirty="0" smtClean="0"/>
          </a:p>
          <a:p>
            <a:pPr marL="0" indent="0" algn="just">
              <a:buNone/>
            </a:pPr>
            <a:endParaRPr lang="it-IT" sz="2800" dirty="0" smtClean="0"/>
          </a:p>
          <a:p>
            <a:pPr marL="0" indent="0" algn="just">
              <a:buNone/>
            </a:pPr>
            <a:endParaRPr lang="it-IT" sz="2800" dirty="0" smtClean="0"/>
          </a:p>
        </p:txBody>
      </p:sp>
      <p:sp>
        <p:nvSpPr>
          <p:cNvPr id="6" name="Segnaposto numero diapositiva 5"/>
          <p:cNvSpPr>
            <a:spLocks noGrp="1"/>
          </p:cNvSpPr>
          <p:nvPr>
            <p:ph type="sldNum" sz="quarter" idx="12"/>
          </p:nvPr>
        </p:nvSpPr>
        <p:spPr>
          <a:xfrm>
            <a:off x="6553200" y="5824702"/>
            <a:ext cx="2133600" cy="365125"/>
          </a:xfrm>
        </p:spPr>
        <p:txBody>
          <a:bodyPr/>
          <a:lstStyle/>
          <a:p>
            <a:fld id="{56D30F9B-B80C-7845-98C8-BFF4F9F68C62}" type="slidenum">
              <a:rPr lang="it-IT" smtClean="0">
                <a:solidFill>
                  <a:srgbClr val="000000"/>
                </a:solidFill>
              </a:rPr>
              <a:pPr/>
              <a:t>175</a:t>
            </a:fld>
            <a:endParaRPr lang="it-IT" dirty="0">
              <a:solidFill>
                <a:srgbClr val="000000"/>
              </a:solidFill>
            </a:endParaRPr>
          </a:p>
        </p:txBody>
      </p:sp>
      <p:graphicFrame>
        <p:nvGraphicFramePr>
          <p:cNvPr id="4" name="Tabella 3"/>
          <p:cNvGraphicFramePr>
            <a:graphicFrameLocks noGrp="1"/>
          </p:cNvGraphicFramePr>
          <p:nvPr/>
        </p:nvGraphicFramePr>
        <p:xfrm>
          <a:off x="1326847" y="1427120"/>
          <a:ext cx="6512532" cy="1854200"/>
        </p:xfrm>
        <a:graphic>
          <a:graphicData uri="http://schemas.openxmlformats.org/drawingml/2006/table">
            <a:tbl>
              <a:tblPr firstRow="1" bandRow="1">
                <a:tableStyleId>{5C22544A-7EE6-4342-B048-85BDC9FD1C3A}</a:tableStyleId>
              </a:tblPr>
              <a:tblGrid>
                <a:gridCol w="1628133"/>
                <a:gridCol w="1628133"/>
                <a:gridCol w="1628133"/>
                <a:gridCol w="1628133"/>
              </a:tblGrid>
              <a:tr h="370840">
                <a:tc gridSpan="4">
                  <a:txBody>
                    <a:bodyPr/>
                    <a:lstStyle/>
                    <a:p>
                      <a:pPr algn="ctr"/>
                      <a:r>
                        <a:rPr lang="it-IT" dirty="0" smtClean="0"/>
                        <a:t>Numero di caratteristiche conosciute dai membri</a:t>
                      </a:r>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r>
              <a:tr h="370840">
                <a:tc>
                  <a:txBody>
                    <a:bodyPr/>
                    <a:lstStyle/>
                    <a:p>
                      <a:r>
                        <a:rPr lang="it-IT" dirty="0" smtClean="0"/>
                        <a:t>Caratteristiche</a:t>
                      </a:r>
                      <a:endParaRPr lang="it-IT" dirty="0"/>
                    </a:p>
                  </a:txBody>
                  <a:tcPr/>
                </a:tc>
                <a:tc>
                  <a:txBody>
                    <a:bodyPr/>
                    <a:lstStyle/>
                    <a:p>
                      <a:pPr algn="ctr"/>
                      <a:r>
                        <a:rPr lang="it-IT" dirty="0" smtClean="0"/>
                        <a:t>Candidato A</a:t>
                      </a:r>
                      <a:endParaRPr lang="it-IT" dirty="0"/>
                    </a:p>
                  </a:txBody>
                  <a:tcPr/>
                </a:tc>
                <a:tc>
                  <a:txBody>
                    <a:bodyPr/>
                    <a:lstStyle/>
                    <a:p>
                      <a:pPr algn="ctr"/>
                      <a:r>
                        <a:rPr lang="it-IT" dirty="0" smtClean="0"/>
                        <a:t>Candidato </a:t>
                      </a:r>
                      <a:r>
                        <a:rPr lang="it-IT" dirty="0" err="1" smtClean="0"/>
                        <a:t>B</a:t>
                      </a:r>
                      <a:endParaRPr lang="it-IT" dirty="0"/>
                    </a:p>
                  </a:txBody>
                  <a:tcPr/>
                </a:tc>
                <a:tc>
                  <a:txBody>
                    <a:bodyPr/>
                    <a:lstStyle/>
                    <a:p>
                      <a:pPr algn="ctr"/>
                      <a:r>
                        <a:rPr lang="it-IT" dirty="0" smtClean="0"/>
                        <a:t>Candidato </a:t>
                      </a:r>
                      <a:r>
                        <a:rPr lang="it-IT" dirty="0" err="1" smtClean="0"/>
                        <a:t>C</a:t>
                      </a:r>
                      <a:endParaRPr lang="it-IT" dirty="0"/>
                    </a:p>
                  </a:txBody>
                  <a:tcPr/>
                </a:tc>
              </a:tr>
              <a:tr h="370840">
                <a:tc>
                  <a:txBody>
                    <a:bodyPr/>
                    <a:lstStyle/>
                    <a:p>
                      <a:r>
                        <a:rPr lang="it-IT" dirty="0" smtClean="0"/>
                        <a:t>Positive </a:t>
                      </a:r>
                      <a:endParaRPr lang="it-IT" dirty="0"/>
                    </a:p>
                  </a:txBody>
                  <a:tcPr/>
                </a:tc>
                <a:tc>
                  <a:txBody>
                    <a:bodyPr/>
                    <a:lstStyle/>
                    <a:p>
                      <a:pPr algn="ctr"/>
                      <a:r>
                        <a:rPr lang="it-IT" dirty="0" err="1" smtClean="0"/>
                        <a:t>8</a:t>
                      </a:r>
                      <a:endParaRPr lang="it-IT" dirty="0"/>
                    </a:p>
                  </a:txBody>
                  <a:tcPr/>
                </a:tc>
                <a:tc>
                  <a:txBody>
                    <a:bodyPr/>
                    <a:lstStyle/>
                    <a:p>
                      <a:pPr algn="ctr"/>
                      <a:r>
                        <a:rPr lang="it-IT" dirty="0" err="1" smtClean="0"/>
                        <a:t>4</a:t>
                      </a:r>
                      <a:endParaRPr lang="it-IT" dirty="0"/>
                    </a:p>
                  </a:txBody>
                  <a:tcPr/>
                </a:tc>
                <a:tc>
                  <a:txBody>
                    <a:bodyPr/>
                    <a:lstStyle/>
                    <a:p>
                      <a:pPr algn="ctr"/>
                      <a:r>
                        <a:rPr lang="it-IT" dirty="0" err="1" smtClean="0"/>
                        <a:t>4</a:t>
                      </a:r>
                      <a:endParaRPr lang="it-IT" dirty="0"/>
                    </a:p>
                  </a:txBody>
                  <a:tcPr/>
                </a:tc>
              </a:tr>
              <a:tr h="370840">
                <a:tc>
                  <a:txBody>
                    <a:bodyPr/>
                    <a:lstStyle/>
                    <a:p>
                      <a:r>
                        <a:rPr lang="it-IT" dirty="0" smtClean="0"/>
                        <a:t>Negative</a:t>
                      </a:r>
                      <a:r>
                        <a:rPr lang="it-IT" baseline="0" dirty="0" smtClean="0"/>
                        <a:t> </a:t>
                      </a:r>
                      <a:endParaRPr lang="it-IT" dirty="0"/>
                    </a:p>
                  </a:txBody>
                  <a:tcPr/>
                </a:tc>
                <a:tc>
                  <a:txBody>
                    <a:bodyPr/>
                    <a:lstStyle/>
                    <a:p>
                      <a:pPr algn="ctr"/>
                      <a:r>
                        <a:rPr lang="it-IT" dirty="0" err="1" smtClean="0"/>
                        <a:t>4</a:t>
                      </a:r>
                      <a:endParaRPr lang="it-IT" dirty="0"/>
                    </a:p>
                  </a:txBody>
                  <a:tcPr/>
                </a:tc>
                <a:tc>
                  <a:txBody>
                    <a:bodyPr/>
                    <a:lstStyle/>
                    <a:p>
                      <a:pPr algn="ctr"/>
                      <a:r>
                        <a:rPr lang="it-IT" dirty="0" err="1" smtClean="0"/>
                        <a:t>4</a:t>
                      </a:r>
                      <a:endParaRPr lang="it-IT" dirty="0"/>
                    </a:p>
                  </a:txBody>
                  <a:tcPr/>
                </a:tc>
                <a:tc>
                  <a:txBody>
                    <a:bodyPr/>
                    <a:lstStyle/>
                    <a:p>
                      <a:pPr algn="ctr"/>
                      <a:r>
                        <a:rPr lang="it-IT" dirty="0" err="1" smtClean="0"/>
                        <a:t>4</a:t>
                      </a:r>
                      <a:endParaRPr lang="it-IT" dirty="0"/>
                    </a:p>
                  </a:txBody>
                  <a:tcPr/>
                </a:tc>
              </a:tr>
              <a:tr h="370840">
                <a:tc>
                  <a:txBody>
                    <a:bodyPr/>
                    <a:lstStyle/>
                    <a:p>
                      <a:r>
                        <a:rPr lang="it-IT" dirty="0" smtClean="0"/>
                        <a:t>Neutre </a:t>
                      </a:r>
                      <a:endParaRPr lang="it-IT" dirty="0"/>
                    </a:p>
                  </a:txBody>
                  <a:tcPr/>
                </a:tc>
                <a:tc>
                  <a:txBody>
                    <a:bodyPr/>
                    <a:lstStyle/>
                    <a:p>
                      <a:pPr algn="ctr"/>
                      <a:r>
                        <a:rPr lang="it-IT" dirty="0" err="1" smtClean="0"/>
                        <a:t>4</a:t>
                      </a:r>
                      <a:endParaRPr lang="it-IT" dirty="0"/>
                    </a:p>
                  </a:txBody>
                  <a:tcPr/>
                </a:tc>
                <a:tc>
                  <a:txBody>
                    <a:bodyPr/>
                    <a:lstStyle/>
                    <a:p>
                      <a:pPr algn="ctr"/>
                      <a:r>
                        <a:rPr lang="it-IT" dirty="0" err="1" smtClean="0"/>
                        <a:t>8</a:t>
                      </a:r>
                      <a:endParaRPr lang="it-IT" dirty="0"/>
                    </a:p>
                  </a:txBody>
                  <a:tcPr/>
                </a:tc>
                <a:tc>
                  <a:txBody>
                    <a:bodyPr/>
                    <a:lstStyle/>
                    <a:p>
                      <a:pPr algn="ctr"/>
                      <a:r>
                        <a:rPr lang="it-IT" dirty="0" err="1" smtClean="0"/>
                        <a:t>8</a:t>
                      </a:r>
                      <a:endParaRPr lang="it-IT" dirty="0"/>
                    </a:p>
                  </a:txBody>
                  <a:tcPr/>
                </a:tc>
              </a:tr>
            </a:tbl>
          </a:graphicData>
        </a:graphic>
      </p:graphicFrame>
      <p:graphicFrame>
        <p:nvGraphicFramePr>
          <p:cNvPr id="5" name="Tabella 4"/>
          <p:cNvGraphicFramePr>
            <a:graphicFrameLocks noGrp="1"/>
          </p:cNvGraphicFramePr>
          <p:nvPr/>
        </p:nvGraphicFramePr>
        <p:xfrm>
          <a:off x="1326847" y="3894228"/>
          <a:ext cx="6512532" cy="1854200"/>
        </p:xfrm>
        <a:graphic>
          <a:graphicData uri="http://schemas.openxmlformats.org/drawingml/2006/table">
            <a:tbl>
              <a:tblPr firstRow="1" bandRow="1">
                <a:tableStyleId>{5C22544A-7EE6-4342-B048-85BDC9FD1C3A}</a:tableStyleId>
              </a:tblPr>
              <a:tblGrid>
                <a:gridCol w="1628133"/>
                <a:gridCol w="1628133"/>
                <a:gridCol w="1628133"/>
                <a:gridCol w="1628133"/>
              </a:tblGrid>
              <a:tr h="370840">
                <a:tc gridSpan="4">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it-IT" dirty="0" smtClean="0"/>
                        <a:t>Numero di caratteristiche conosciute dai membri</a:t>
                      </a:r>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r>
              <a:tr h="370840">
                <a:tc>
                  <a:txBody>
                    <a:bodyPr/>
                    <a:lstStyle/>
                    <a:p>
                      <a:r>
                        <a:rPr lang="it-IT" dirty="0" smtClean="0"/>
                        <a:t>Caratteristiche</a:t>
                      </a:r>
                      <a:endParaRPr lang="it-IT" dirty="0"/>
                    </a:p>
                  </a:txBody>
                  <a:tcPr/>
                </a:tc>
                <a:tc>
                  <a:txBody>
                    <a:bodyPr/>
                    <a:lstStyle/>
                    <a:p>
                      <a:pPr algn="ctr"/>
                      <a:r>
                        <a:rPr lang="it-IT" dirty="0" smtClean="0"/>
                        <a:t>Candidato A</a:t>
                      </a:r>
                      <a:endParaRPr lang="it-IT" dirty="0"/>
                    </a:p>
                  </a:txBody>
                  <a:tcPr/>
                </a:tc>
                <a:tc>
                  <a:txBody>
                    <a:bodyPr/>
                    <a:lstStyle/>
                    <a:p>
                      <a:pPr algn="ctr"/>
                      <a:r>
                        <a:rPr lang="it-IT" dirty="0" smtClean="0"/>
                        <a:t>Candidato </a:t>
                      </a:r>
                      <a:r>
                        <a:rPr lang="it-IT" dirty="0" err="1" smtClean="0"/>
                        <a:t>B</a:t>
                      </a:r>
                      <a:endParaRPr lang="it-IT" dirty="0"/>
                    </a:p>
                  </a:txBody>
                  <a:tcPr/>
                </a:tc>
                <a:tc>
                  <a:txBody>
                    <a:bodyPr/>
                    <a:lstStyle/>
                    <a:p>
                      <a:pPr algn="ctr"/>
                      <a:r>
                        <a:rPr lang="it-IT" dirty="0" smtClean="0"/>
                        <a:t>Candidato </a:t>
                      </a:r>
                      <a:r>
                        <a:rPr lang="it-IT" dirty="0" err="1" smtClean="0"/>
                        <a:t>C</a:t>
                      </a:r>
                      <a:endParaRPr lang="it-IT" dirty="0"/>
                    </a:p>
                  </a:txBody>
                  <a:tcPr/>
                </a:tc>
              </a:tr>
              <a:tr h="370840">
                <a:tc>
                  <a:txBody>
                    <a:bodyPr/>
                    <a:lstStyle/>
                    <a:p>
                      <a:r>
                        <a:rPr lang="it-IT" dirty="0" smtClean="0"/>
                        <a:t>Positive </a:t>
                      </a:r>
                      <a:endParaRPr lang="it-IT" dirty="0"/>
                    </a:p>
                  </a:txBody>
                  <a:tcPr/>
                </a:tc>
                <a:tc>
                  <a:txBody>
                    <a:bodyPr/>
                    <a:lstStyle/>
                    <a:p>
                      <a:pPr algn="ctr"/>
                      <a:r>
                        <a:rPr lang="it-IT" dirty="0" err="1" smtClean="0"/>
                        <a:t>2</a:t>
                      </a:r>
                      <a:endParaRPr lang="it-IT" dirty="0"/>
                    </a:p>
                  </a:txBody>
                  <a:tcPr/>
                </a:tc>
                <a:tc>
                  <a:txBody>
                    <a:bodyPr/>
                    <a:lstStyle/>
                    <a:p>
                      <a:pPr algn="ctr"/>
                      <a:r>
                        <a:rPr lang="it-IT" dirty="0" err="1" smtClean="0"/>
                        <a:t>4</a:t>
                      </a:r>
                      <a:endParaRPr lang="it-IT" dirty="0"/>
                    </a:p>
                  </a:txBody>
                  <a:tcPr/>
                </a:tc>
                <a:tc>
                  <a:txBody>
                    <a:bodyPr/>
                    <a:lstStyle/>
                    <a:p>
                      <a:pPr algn="ctr"/>
                      <a:r>
                        <a:rPr lang="it-IT" dirty="0" err="1" smtClean="0"/>
                        <a:t>1</a:t>
                      </a:r>
                      <a:endParaRPr lang="it-IT" dirty="0"/>
                    </a:p>
                  </a:txBody>
                  <a:tcPr/>
                </a:tc>
              </a:tr>
              <a:tr h="370840">
                <a:tc>
                  <a:txBody>
                    <a:bodyPr/>
                    <a:lstStyle/>
                    <a:p>
                      <a:r>
                        <a:rPr lang="it-IT" dirty="0" smtClean="0"/>
                        <a:t>Negative</a:t>
                      </a:r>
                      <a:r>
                        <a:rPr lang="it-IT" baseline="0" dirty="0" smtClean="0"/>
                        <a:t> </a:t>
                      </a:r>
                      <a:endParaRPr lang="it-IT" dirty="0"/>
                    </a:p>
                  </a:txBody>
                  <a:tcPr/>
                </a:tc>
                <a:tc>
                  <a:txBody>
                    <a:bodyPr/>
                    <a:lstStyle/>
                    <a:p>
                      <a:pPr algn="ctr"/>
                      <a:r>
                        <a:rPr lang="it-IT" dirty="0" err="1" smtClean="0"/>
                        <a:t>4</a:t>
                      </a:r>
                      <a:endParaRPr lang="it-IT" dirty="0"/>
                    </a:p>
                  </a:txBody>
                  <a:tcPr/>
                </a:tc>
                <a:tc>
                  <a:txBody>
                    <a:bodyPr/>
                    <a:lstStyle/>
                    <a:p>
                      <a:pPr algn="ctr"/>
                      <a:r>
                        <a:rPr lang="it-IT" dirty="0" err="1" smtClean="0"/>
                        <a:t>1</a:t>
                      </a:r>
                      <a:endParaRPr lang="it-IT" dirty="0"/>
                    </a:p>
                  </a:txBody>
                  <a:tcPr/>
                </a:tc>
                <a:tc>
                  <a:txBody>
                    <a:bodyPr/>
                    <a:lstStyle/>
                    <a:p>
                      <a:pPr algn="ctr"/>
                      <a:r>
                        <a:rPr lang="it-IT" dirty="0" err="1" smtClean="0"/>
                        <a:t>1</a:t>
                      </a:r>
                      <a:endParaRPr lang="it-IT" dirty="0"/>
                    </a:p>
                  </a:txBody>
                  <a:tcPr/>
                </a:tc>
              </a:tr>
              <a:tr h="370840">
                <a:tc>
                  <a:txBody>
                    <a:bodyPr/>
                    <a:lstStyle/>
                    <a:p>
                      <a:r>
                        <a:rPr lang="it-IT" dirty="0" smtClean="0"/>
                        <a:t>Neutre </a:t>
                      </a:r>
                      <a:endParaRPr lang="it-IT" dirty="0"/>
                    </a:p>
                  </a:txBody>
                  <a:tcPr/>
                </a:tc>
                <a:tc>
                  <a:txBody>
                    <a:bodyPr/>
                    <a:lstStyle/>
                    <a:p>
                      <a:pPr algn="ctr"/>
                      <a:r>
                        <a:rPr lang="it-IT" dirty="0" err="1" smtClean="0"/>
                        <a:t>4</a:t>
                      </a:r>
                      <a:endParaRPr lang="it-IT" dirty="0"/>
                    </a:p>
                  </a:txBody>
                  <a:tcPr/>
                </a:tc>
                <a:tc>
                  <a:txBody>
                    <a:bodyPr/>
                    <a:lstStyle/>
                    <a:p>
                      <a:pPr algn="ctr"/>
                      <a:r>
                        <a:rPr lang="it-IT" dirty="0" err="1" smtClean="0"/>
                        <a:t>2</a:t>
                      </a:r>
                      <a:endParaRPr lang="it-IT" dirty="0"/>
                    </a:p>
                  </a:txBody>
                  <a:tcPr/>
                </a:tc>
                <a:tc>
                  <a:txBody>
                    <a:bodyPr/>
                    <a:lstStyle/>
                    <a:p>
                      <a:pPr algn="ctr"/>
                      <a:r>
                        <a:rPr lang="it-IT" dirty="0" err="1" smtClean="0"/>
                        <a:t>8</a:t>
                      </a:r>
                      <a:endParaRPr lang="it-IT" dirty="0"/>
                    </a:p>
                  </a:txBody>
                  <a:tcPr/>
                </a:tc>
              </a:tr>
            </a:tbl>
          </a:graphicData>
        </a:graphic>
      </p:graphicFrame>
      <p:sp>
        <p:nvSpPr>
          <p:cNvPr id="7" name="CasellaDiTesto 6"/>
          <p:cNvSpPr txBox="1"/>
          <p:nvPr/>
        </p:nvSpPr>
        <p:spPr>
          <a:xfrm>
            <a:off x="3402159" y="983948"/>
            <a:ext cx="2350749" cy="369332"/>
          </a:xfrm>
          <a:prstGeom prst="rect">
            <a:avLst/>
          </a:prstGeom>
          <a:noFill/>
        </p:spPr>
        <p:txBody>
          <a:bodyPr wrap="none" rtlCol="0">
            <a:spAutoFit/>
          </a:bodyPr>
          <a:lstStyle/>
          <a:p>
            <a:r>
              <a:rPr lang="it-IT" dirty="0" smtClean="0"/>
              <a:t>Informazione condivisa</a:t>
            </a:r>
            <a:endParaRPr lang="it-IT" dirty="0"/>
          </a:p>
        </p:txBody>
      </p:sp>
      <p:sp>
        <p:nvSpPr>
          <p:cNvPr id="8" name="CasellaDiTesto 7"/>
          <p:cNvSpPr txBox="1"/>
          <p:nvPr/>
        </p:nvSpPr>
        <p:spPr>
          <a:xfrm>
            <a:off x="3199505" y="3480592"/>
            <a:ext cx="2767216" cy="369332"/>
          </a:xfrm>
          <a:prstGeom prst="rect">
            <a:avLst/>
          </a:prstGeom>
          <a:noFill/>
        </p:spPr>
        <p:txBody>
          <a:bodyPr wrap="none" rtlCol="0">
            <a:spAutoFit/>
          </a:bodyPr>
          <a:lstStyle/>
          <a:p>
            <a:pPr algn="ctr"/>
            <a:r>
              <a:rPr lang="it-IT" dirty="0" smtClean="0"/>
              <a:t>Informazione non condivisa</a:t>
            </a:r>
            <a:endParaRPr lang="it-IT" dirty="0"/>
          </a:p>
        </p:txBody>
      </p:sp>
    </p:spTree>
  </p:cSld>
  <p:clrMapOvr>
    <a:masterClrMapping/>
  </p:clrMapOvr>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176</a:t>
            </a:fld>
            <a:endParaRPr lang="it-IT" dirty="0">
              <a:solidFill>
                <a:srgbClr val="000000"/>
              </a:solidFill>
            </a:endParaRPr>
          </a:p>
        </p:txBody>
      </p:sp>
      <p:sp>
        <p:nvSpPr>
          <p:cNvPr id="7" name="CasellaDiTesto 6"/>
          <p:cNvSpPr txBox="1"/>
          <p:nvPr/>
        </p:nvSpPr>
        <p:spPr>
          <a:xfrm>
            <a:off x="4112521" y="1456524"/>
            <a:ext cx="941183" cy="369332"/>
          </a:xfrm>
          <a:prstGeom prst="rect">
            <a:avLst/>
          </a:prstGeom>
          <a:noFill/>
        </p:spPr>
        <p:txBody>
          <a:bodyPr wrap="none" rtlCol="0">
            <a:spAutoFit/>
          </a:bodyPr>
          <a:lstStyle/>
          <a:p>
            <a:r>
              <a:rPr lang="it-IT" dirty="0" smtClean="0"/>
              <a:t>Risultati</a:t>
            </a:r>
            <a:endParaRPr lang="it-IT" dirty="0"/>
          </a:p>
        </p:txBody>
      </p:sp>
      <p:graphicFrame>
        <p:nvGraphicFramePr>
          <p:cNvPr id="9" name="Tabella 8"/>
          <p:cNvGraphicFramePr>
            <a:graphicFrameLocks noGrp="1"/>
          </p:cNvGraphicFramePr>
          <p:nvPr/>
        </p:nvGraphicFramePr>
        <p:xfrm>
          <a:off x="468313" y="1964176"/>
          <a:ext cx="8229600" cy="2225040"/>
        </p:xfrm>
        <a:graphic>
          <a:graphicData uri="http://schemas.openxmlformats.org/drawingml/2006/table">
            <a:tbl>
              <a:tblPr firstRow="1" bandRow="1">
                <a:tableStyleId>{5C22544A-7EE6-4342-B048-85BDC9FD1C3A}</a:tableStyleId>
              </a:tblPr>
              <a:tblGrid>
                <a:gridCol w="2555115"/>
                <a:gridCol w="2997549"/>
                <a:gridCol w="892312"/>
                <a:gridCol w="892312"/>
                <a:gridCol w="892312"/>
              </a:tblGrid>
              <a:tr h="370840">
                <a:tc>
                  <a:txBody>
                    <a:bodyPr/>
                    <a:lstStyle/>
                    <a:p>
                      <a:endParaRPr lang="it-IT" dirty="0"/>
                    </a:p>
                  </a:txBody>
                  <a:tcPr/>
                </a:tc>
                <a:tc>
                  <a:txBody>
                    <a:bodyPr/>
                    <a:lstStyle/>
                    <a:p>
                      <a:endParaRPr lang="it-IT" dirty="0"/>
                    </a:p>
                  </a:txBody>
                  <a:tcPr/>
                </a:tc>
                <a:tc gridSpan="3">
                  <a:txBody>
                    <a:bodyPr/>
                    <a:lstStyle/>
                    <a:p>
                      <a:r>
                        <a:rPr lang="it-IT" dirty="0" smtClean="0"/>
                        <a:t>Candidati</a:t>
                      </a:r>
                      <a:r>
                        <a:rPr lang="it-IT" baseline="0" dirty="0" smtClean="0"/>
                        <a:t> scelti (%)</a:t>
                      </a:r>
                      <a:endParaRPr lang="it-IT" dirty="0"/>
                    </a:p>
                  </a:txBody>
                  <a:tcPr/>
                </a:tc>
                <a:tc hMerge="1">
                  <a:txBody>
                    <a:bodyPr/>
                    <a:lstStyle/>
                    <a:p>
                      <a:endParaRPr lang="it-IT" dirty="0"/>
                    </a:p>
                  </a:txBody>
                  <a:tcPr/>
                </a:tc>
                <a:tc hMerge="1">
                  <a:txBody>
                    <a:bodyPr/>
                    <a:lstStyle/>
                    <a:p>
                      <a:endParaRPr lang="it-IT" dirty="0"/>
                    </a:p>
                  </a:txBody>
                  <a:tcPr/>
                </a:tc>
              </a:tr>
              <a:tr h="370840">
                <a:tc>
                  <a:txBody>
                    <a:bodyPr/>
                    <a:lstStyle/>
                    <a:p>
                      <a:endParaRPr lang="it-IT"/>
                    </a:p>
                  </a:txBody>
                  <a:tcPr/>
                </a:tc>
                <a:tc>
                  <a:txBody>
                    <a:bodyPr/>
                    <a:lstStyle/>
                    <a:p>
                      <a:endParaRPr lang="it-IT"/>
                    </a:p>
                  </a:txBody>
                  <a:tcPr/>
                </a:tc>
                <a:tc>
                  <a:txBody>
                    <a:bodyPr/>
                    <a:lstStyle/>
                    <a:p>
                      <a:r>
                        <a:rPr lang="it-IT" dirty="0" smtClean="0"/>
                        <a:t>A</a:t>
                      </a:r>
                      <a:endParaRPr lang="it-IT" dirty="0"/>
                    </a:p>
                  </a:txBody>
                  <a:tcPr/>
                </a:tc>
                <a:tc>
                  <a:txBody>
                    <a:bodyPr/>
                    <a:lstStyle/>
                    <a:p>
                      <a:r>
                        <a:rPr lang="it-IT" dirty="0" err="1" smtClean="0"/>
                        <a:t>B</a:t>
                      </a:r>
                      <a:endParaRPr lang="it-IT" dirty="0"/>
                    </a:p>
                  </a:txBody>
                  <a:tcPr/>
                </a:tc>
                <a:tc>
                  <a:txBody>
                    <a:bodyPr/>
                    <a:lstStyle/>
                    <a:p>
                      <a:r>
                        <a:rPr lang="it-IT" dirty="0" err="1" smtClean="0"/>
                        <a:t>C</a:t>
                      </a:r>
                      <a:endParaRPr lang="it-IT" dirty="0"/>
                    </a:p>
                  </a:txBody>
                  <a:tcPr/>
                </a:tc>
              </a:tr>
              <a:tr h="370840">
                <a:tc rowSpan="2">
                  <a:txBody>
                    <a:bodyPr/>
                    <a:lstStyle/>
                    <a:p>
                      <a:r>
                        <a:rPr lang="it-IT" dirty="0" smtClean="0"/>
                        <a:t>Preferenze</a:t>
                      </a:r>
                      <a:r>
                        <a:rPr lang="it-IT" baseline="0" dirty="0" smtClean="0"/>
                        <a:t> prima della discussione di gruppo</a:t>
                      </a:r>
                      <a:endParaRPr lang="it-IT" dirty="0"/>
                    </a:p>
                  </a:txBody>
                  <a:tcPr/>
                </a:tc>
                <a:tc>
                  <a:txBody>
                    <a:bodyPr/>
                    <a:lstStyle/>
                    <a:p>
                      <a:r>
                        <a:rPr lang="it-IT" dirty="0" smtClean="0"/>
                        <a:t>Informazione condivisa</a:t>
                      </a:r>
                      <a:endParaRPr lang="it-IT" dirty="0"/>
                    </a:p>
                  </a:txBody>
                  <a:tcPr/>
                </a:tc>
                <a:tc>
                  <a:txBody>
                    <a:bodyPr/>
                    <a:lstStyle/>
                    <a:p>
                      <a:r>
                        <a:rPr lang="it-IT" dirty="0" smtClean="0"/>
                        <a:t>67</a:t>
                      </a:r>
                      <a:endParaRPr lang="it-IT" dirty="0"/>
                    </a:p>
                  </a:txBody>
                  <a:tcPr/>
                </a:tc>
                <a:tc>
                  <a:txBody>
                    <a:bodyPr/>
                    <a:lstStyle/>
                    <a:p>
                      <a:r>
                        <a:rPr lang="it-IT" dirty="0" smtClean="0"/>
                        <a:t>17</a:t>
                      </a:r>
                      <a:endParaRPr lang="it-IT" dirty="0"/>
                    </a:p>
                  </a:txBody>
                  <a:tcPr/>
                </a:tc>
                <a:tc>
                  <a:txBody>
                    <a:bodyPr/>
                    <a:lstStyle/>
                    <a:p>
                      <a:r>
                        <a:rPr lang="it-IT" dirty="0" smtClean="0"/>
                        <a:t>17</a:t>
                      </a:r>
                      <a:endParaRPr lang="it-IT" dirty="0"/>
                    </a:p>
                  </a:txBody>
                  <a:tcPr/>
                </a:tc>
              </a:tr>
              <a:tr h="370840">
                <a:tc vMerge="1">
                  <a:txBody>
                    <a:bodyPr/>
                    <a:lstStyle/>
                    <a:p>
                      <a:endParaRPr lang="it-IT" dirty="0"/>
                    </a:p>
                  </a:txBody>
                  <a:tcPr/>
                </a:tc>
                <a:tc>
                  <a:txBody>
                    <a:bodyPr/>
                    <a:lstStyle/>
                    <a:p>
                      <a:r>
                        <a:rPr lang="it-IT" dirty="0" smtClean="0"/>
                        <a:t>Informazione non condiviso</a:t>
                      </a:r>
                      <a:endParaRPr lang="it-IT" dirty="0"/>
                    </a:p>
                  </a:txBody>
                  <a:tcPr/>
                </a:tc>
                <a:tc>
                  <a:txBody>
                    <a:bodyPr/>
                    <a:lstStyle/>
                    <a:p>
                      <a:r>
                        <a:rPr lang="it-IT" dirty="0" smtClean="0"/>
                        <a:t>25</a:t>
                      </a:r>
                      <a:endParaRPr lang="it-IT" dirty="0"/>
                    </a:p>
                  </a:txBody>
                  <a:tcPr/>
                </a:tc>
                <a:tc>
                  <a:txBody>
                    <a:bodyPr/>
                    <a:lstStyle/>
                    <a:p>
                      <a:r>
                        <a:rPr lang="it-IT" dirty="0" smtClean="0"/>
                        <a:t>61</a:t>
                      </a:r>
                      <a:endParaRPr lang="it-IT" dirty="0"/>
                    </a:p>
                  </a:txBody>
                  <a:tcPr/>
                </a:tc>
                <a:tc>
                  <a:txBody>
                    <a:bodyPr/>
                    <a:lstStyle/>
                    <a:p>
                      <a:r>
                        <a:rPr lang="it-IT" dirty="0" smtClean="0"/>
                        <a:t>14</a:t>
                      </a:r>
                      <a:endParaRPr lang="it-IT" dirty="0"/>
                    </a:p>
                  </a:txBody>
                  <a:tcPr/>
                </a:tc>
              </a:tr>
              <a:tr h="370840">
                <a:tc rowSpan="2">
                  <a:txBody>
                    <a:bodyPr/>
                    <a:lstStyle/>
                    <a:p>
                      <a:r>
                        <a:rPr lang="it-IT" dirty="0" smtClean="0"/>
                        <a:t>Preferenze dopo la discussione</a:t>
                      </a:r>
                      <a:r>
                        <a:rPr lang="it-IT" baseline="0" dirty="0" smtClean="0"/>
                        <a:t> di gruppo</a:t>
                      </a:r>
                      <a:endParaRPr lang="it-IT" dirty="0"/>
                    </a:p>
                  </a:txBody>
                  <a:tcPr/>
                </a:tc>
                <a:tc>
                  <a:txBody>
                    <a:bodyPr/>
                    <a:lstStyle/>
                    <a:p>
                      <a:r>
                        <a:rPr lang="it-IT" dirty="0" smtClean="0"/>
                        <a:t>Informazione condivisa</a:t>
                      </a:r>
                      <a:endParaRPr lang="it-IT" dirty="0"/>
                    </a:p>
                  </a:txBody>
                  <a:tcPr/>
                </a:tc>
                <a:tc>
                  <a:txBody>
                    <a:bodyPr/>
                    <a:lstStyle/>
                    <a:p>
                      <a:r>
                        <a:rPr lang="it-IT" dirty="0" smtClean="0"/>
                        <a:t>83</a:t>
                      </a:r>
                      <a:endParaRPr lang="it-IT" dirty="0"/>
                    </a:p>
                  </a:txBody>
                  <a:tcPr/>
                </a:tc>
                <a:tc>
                  <a:txBody>
                    <a:bodyPr/>
                    <a:lstStyle/>
                    <a:p>
                      <a:r>
                        <a:rPr lang="it-IT" dirty="0" smtClean="0"/>
                        <a:t>11</a:t>
                      </a:r>
                      <a:endParaRPr lang="it-IT" dirty="0"/>
                    </a:p>
                  </a:txBody>
                  <a:tcPr/>
                </a:tc>
                <a:tc>
                  <a:txBody>
                    <a:bodyPr/>
                    <a:lstStyle/>
                    <a:p>
                      <a:r>
                        <a:rPr lang="it-IT" dirty="0" err="1" smtClean="0"/>
                        <a:t>6</a:t>
                      </a:r>
                      <a:endParaRPr lang="it-IT" dirty="0"/>
                    </a:p>
                  </a:txBody>
                  <a:tcPr/>
                </a:tc>
              </a:tr>
              <a:tr h="370840">
                <a:tc vMerge="1">
                  <a:txBody>
                    <a:bodyPr/>
                    <a:lstStyle/>
                    <a:p>
                      <a:endParaRPr lang="it-IT" dirty="0"/>
                    </a:p>
                  </a:txBody>
                  <a:tcPr/>
                </a:tc>
                <a:tc>
                  <a:txBody>
                    <a:bodyPr/>
                    <a:lstStyle/>
                    <a:p>
                      <a:r>
                        <a:rPr lang="it-IT" dirty="0" smtClean="0"/>
                        <a:t>Informazione non condiviso</a:t>
                      </a:r>
                      <a:endParaRPr lang="it-IT" dirty="0"/>
                    </a:p>
                  </a:txBody>
                  <a:tcPr/>
                </a:tc>
                <a:tc>
                  <a:txBody>
                    <a:bodyPr/>
                    <a:lstStyle/>
                    <a:p>
                      <a:r>
                        <a:rPr lang="it-IT" dirty="0" smtClean="0"/>
                        <a:t>24</a:t>
                      </a:r>
                      <a:endParaRPr lang="it-IT" dirty="0"/>
                    </a:p>
                  </a:txBody>
                  <a:tcPr/>
                </a:tc>
                <a:tc>
                  <a:txBody>
                    <a:bodyPr/>
                    <a:lstStyle/>
                    <a:p>
                      <a:r>
                        <a:rPr lang="it-IT" dirty="0" smtClean="0"/>
                        <a:t>71</a:t>
                      </a:r>
                      <a:endParaRPr lang="it-IT" dirty="0"/>
                    </a:p>
                  </a:txBody>
                  <a:tcPr/>
                </a:tc>
                <a:tc>
                  <a:txBody>
                    <a:bodyPr/>
                    <a:lstStyle/>
                    <a:p>
                      <a:r>
                        <a:rPr lang="it-IT" dirty="0" err="1" smtClean="0"/>
                        <a:t>5</a:t>
                      </a:r>
                      <a:endParaRPr lang="it-IT" dirty="0"/>
                    </a:p>
                  </a:txBody>
                  <a:tcPr/>
                </a:tc>
              </a:tr>
            </a:tbl>
          </a:graphicData>
        </a:graphic>
      </p:graphicFrame>
    </p:spTree>
  </p:cSld>
  <p:clrMapOvr>
    <a:masterClrMapping/>
  </p:clrMapOvr>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977808"/>
          </a:xfrm>
        </p:spPr>
        <p:txBody>
          <a:bodyPr>
            <a:normAutofit/>
          </a:bodyPr>
          <a:lstStyle/>
          <a:p>
            <a:pPr marL="0" indent="0" algn="just">
              <a:buNone/>
            </a:pPr>
            <a:r>
              <a:rPr lang="it-IT" sz="2800" dirty="0" smtClean="0"/>
              <a:t>Polarizzazione come differenziazione intergruppi</a:t>
            </a:r>
          </a:p>
          <a:p>
            <a:pPr marL="0" indent="0" algn="just">
              <a:buNone/>
            </a:pPr>
            <a:endParaRPr lang="it-IT" sz="2800" dirty="0" smtClean="0"/>
          </a:p>
          <a:p>
            <a:pPr marL="0" indent="0" algn="just">
              <a:buNone/>
            </a:pPr>
            <a:r>
              <a:rPr lang="it-IT" sz="2800" dirty="0" smtClean="0"/>
              <a:t>Secondo </a:t>
            </a:r>
            <a:r>
              <a:rPr lang="it-IT" sz="2800" dirty="0" err="1" smtClean="0"/>
              <a:t>Wertherell</a:t>
            </a:r>
            <a:r>
              <a:rPr lang="it-IT" sz="2800" dirty="0" smtClean="0"/>
              <a:t> quando un gruppo mostra polarizzazione, i membri cercano di adeguarsi alla posizione normativa dell’</a:t>
            </a:r>
            <a:r>
              <a:rPr lang="it-IT" sz="2800" dirty="0" err="1" smtClean="0"/>
              <a:t>ingroup</a:t>
            </a:r>
            <a:r>
              <a:rPr lang="it-IT" sz="2800" dirty="0" smtClean="0"/>
              <a:t>.</a:t>
            </a:r>
          </a:p>
          <a:p>
            <a:pPr marL="0" indent="0" algn="just">
              <a:buNone/>
            </a:pPr>
            <a:r>
              <a:rPr lang="it-IT" sz="2800" dirty="0" smtClean="0"/>
              <a:t>Quando la situazione rende importanti l’identità dell’</a:t>
            </a:r>
            <a:r>
              <a:rPr lang="it-IT" sz="2800" dirty="0" err="1" smtClean="0"/>
              <a:t>ingroup</a:t>
            </a:r>
            <a:r>
              <a:rPr lang="it-IT" sz="2800" dirty="0" smtClean="0"/>
              <a:t> le norme rilevanti diventano più estreme per differenziarsi dall’</a:t>
            </a:r>
            <a:r>
              <a:rPr lang="it-IT" sz="2800" dirty="0" err="1" smtClean="0"/>
              <a:t>outgroup</a:t>
            </a:r>
            <a:r>
              <a:rPr lang="it-IT" sz="2800" dirty="0" smtClean="0"/>
              <a:t>.</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177</a:t>
            </a:fld>
            <a:endParaRPr lang="it-IT" dirty="0">
              <a:solidFill>
                <a:srgbClr val="000000"/>
              </a:solidFill>
            </a:endParaRPr>
          </a:p>
        </p:txBody>
      </p:sp>
    </p:spTree>
  </p:cSld>
  <p:clrMapOvr>
    <a:masterClrMapping/>
  </p:clrMapOvr>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644764"/>
          </a:xfrm>
        </p:spPr>
        <p:txBody>
          <a:bodyPr>
            <a:normAutofit/>
          </a:bodyPr>
          <a:lstStyle/>
          <a:p>
            <a:pPr marL="0" indent="0" algn="just">
              <a:buNone/>
            </a:pPr>
            <a:r>
              <a:rPr lang="it-IT" sz="2800" dirty="0" smtClean="0"/>
              <a:t>Esperimento di </a:t>
            </a:r>
            <a:r>
              <a:rPr lang="it-IT" sz="2800" dirty="0" err="1" smtClean="0"/>
              <a:t>Mackie</a:t>
            </a:r>
            <a:r>
              <a:rPr lang="it-IT" sz="2800" dirty="0" smtClean="0"/>
              <a:t> e Cooper</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178</a:t>
            </a:fld>
            <a:endParaRPr lang="it-IT" dirty="0">
              <a:solidFill>
                <a:srgbClr val="000000"/>
              </a:solidFill>
            </a:endParaRPr>
          </a:p>
        </p:txBody>
      </p:sp>
      <p:graphicFrame>
        <p:nvGraphicFramePr>
          <p:cNvPr id="4" name="Grafico 3"/>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CasellaDiTesto 4"/>
          <p:cNvSpPr txBox="1"/>
          <p:nvPr/>
        </p:nvSpPr>
        <p:spPr>
          <a:xfrm>
            <a:off x="1207756" y="828756"/>
            <a:ext cx="1577888" cy="646331"/>
          </a:xfrm>
          <a:prstGeom prst="rect">
            <a:avLst/>
          </a:prstGeom>
          <a:noFill/>
        </p:spPr>
        <p:txBody>
          <a:bodyPr wrap="none" rtlCol="0">
            <a:spAutoFit/>
          </a:bodyPr>
          <a:lstStyle/>
          <a:p>
            <a:pPr algn="ctr"/>
            <a:r>
              <a:rPr lang="it-IT" dirty="0" smtClean="0"/>
              <a:t>A favore del </a:t>
            </a:r>
          </a:p>
          <a:p>
            <a:pPr algn="ctr"/>
            <a:r>
              <a:rPr lang="it-IT" dirty="0" smtClean="0"/>
              <a:t>mantenimento</a:t>
            </a:r>
            <a:endParaRPr lang="it-IT" dirty="0"/>
          </a:p>
        </p:txBody>
      </p:sp>
      <p:sp>
        <p:nvSpPr>
          <p:cNvPr id="7" name="CasellaDiTesto 6"/>
          <p:cNvSpPr txBox="1"/>
          <p:nvPr/>
        </p:nvSpPr>
        <p:spPr>
          <a:xfrm>
            <a:off x="1018571" y="4924212"/>
            <a:ext cx="1962112" cy="646331"/>
          </a:xfrm>
          <a:prstGeom prst="rect">
            <a:avLst/>
          </a:prstGeom>
          <a:noFill/>
        </p:spPr>
        <p:txBody>
          <a:bodyPr wrap="square" rtlCol="0">
            <a:spAutoFit/>
          </a:bodyPr>
          <a:lstStyle/>
          <a:p>
            <a:pPr algn="ctr"/>
            <a:r>
              <a:rPr lang="it-IT" dirty="0" smtClean="0"/>
              <a:t>A favore dell’abolizione</a:t>
            </a:r>
            <a:endParaRPr lang="it-IT" dirty="0"/>
          </a:p>
        </p:txBody>
      </p:sp>
      <p:sp>
        <p:nvSpPr>
          <p:cNvPr id="8" name="CasellaDiTesto 7"/>
          <p:cNvSpPr txBox="1"/>
          <p:nvPr/>
        </p:nvSpPr>
        <p:spPr>
          <a:xfrm>
            <a:off x="1018571" y="1654777"/>
            <a:ext cx="461665" cy="3269435"/>
          </a:xfrm>
          <a:prstGeom prst="rect">
            <a:avLst/>
          </a:prstGeom>
          <a:noFill/>
        </p:spPr>
        <p:txBody>
          <a:bodyPr vert="vert270" wrap="none" rtlCol="0">
            <a:spAutoFit/>
          </a:bodyPr>
          <a:lstStyle/>
          <a:p>
            <a:r>
              <a:rPr lang="it-IT" dirty="0" smtClean="0"/>
              <a:t>Cambiamento degli atteggiamenti</a:t>
            </a:r>
            <a:endParaRPr lang="it-IT" dirty="0"/>
          </a:p>
        </p:txBody>
      </p:sp>
    </p:spTree>
  </p:cSld>
  <p:clrMapOvr>
    <a:masterClrMapping/>
  </p:clrMapOvr>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977808"/>
          </a:xfrm>
        </p:spPr>
        <p:txBody>
          <a:bodyPr>
            <a:normAutofit/>
          </a:bodyPr>
          <a:lstStyle/>
          <a:p>
            <a:pPr marL="0" indent="0" algn="just">
              <a:buNone/>
            </a:pPr>
            <a:r>
              <a:rPr lang="it-IT" sz="2800" dirty="0" smtClean="0"/>
              <a:t>Concludendo</a:t>
            </a:r>
          </a:p>
          <a:p>
            <a:pPr marL="0" indent="0" algn="just">
              <a:buNone/>
            </a:pPr>
            <a:endParaRPr lang="it-IT" sz="2800" dirty="0" smtClean="0"/>
          </a:p>
          <a:p>
            <a:pPr marL="0" indent="0" algn="just">
              <a:buNone/>
            </a:pPr>
            <a:r>
              <a:rPr lang="it-IT" sz="2800" dirty="0" smtClean="0"/>
              <a:t>Nei gruppi reali sono presenti tutti i tre tipi di processi e i loro pesi relativi variano in base alla situazione.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179</a:t>
            </a:fld>
            <a:endParaRPr lang="it-IT" dirty="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pPr algn="l"/>
            <a:r>
              <a:rPr lang="it-IT" sz="3000" dirty="0" smtClean="0"/>
              <a:t>Iniziazione</a:t>
            </a:r>
            <a:endParaRPr lang="it-IT" sz="3000" dirty="0"/>
          </a:p>
        </p:txBody>
      </p:sp>
      <p:sp>
        <p:nvSpPr>
          <p:cNvPr id="3" name="Segnaposto contenuto 2"/>
          <p:cNvSpPr>
            <a:spLocks noGrp="1"/>
          </p:cNvSpPr>
          <p:nvPr>
            <p:ph idx="1"/>
          </p:nvPr>
        </p:nvSpPr>
        <p:spPr>
          <a:xfrm>
            <a:off x="457200" y="950764"/>
            <a:ext cx="8229600" cy="5191366"/>
          </a:xfrm>
        </p:spPr>
        <p:txBody>
          <a:bodyPr>
            <a:noAutofit/>
          </a:bodyPr>
          <a:lstStyle/>
          <a:p>
            <a:pPr marL="0" indent="0" algn="just">
              <a:buNone/>
            </a:pPr>
            <a:r>
              <a:rPr lang="it-IT" sz="2800" dirty="0" smtClean="0"/>
              <a:t>L’inserimento in un gruppo è spesso associato a qualche cerimonia o rito di iniziazione, che può essere sia piacevole sia spiacevole.</a:t>
            </a:r>
          </a:p>
          <a:p>
            <a:pPr marL="0" indent="0" algn="just">
              <a:buNone/>
            </a:pPr>
            <a:endParaRPr lang="it-IT" sz="2800" dirty="0" smtClean="0"/>
          </a:p>
          <a:p>
            <a:pPr marL="0" indent="0" algn="just">
              <a:buNone/>
            </a:pPr>
            <a:r>
              <a:rPr lang="it-IT" sz="2800" dirty="0" smtClean="0"/>
              <a:t>Funzioni dell’iniziazione:</a:t>
            </a:r>
          </a:p>
          <a:p>
            <a:pPr marL="354013" indent="-354013" algn="just"/>
            <a:r>
              <a:rPr lang="it-IT" sz="2800" dirty="0" smtClean="0"/>
              <a:t>Simbolica</a:t>
            </a:r>
          </a:p>
          <a:p>
            <a:pPr marL="354013" indent="-354013" algn="just"/>
            <a:r>
              <a:rPr lang="it-IT" sz="2800" dirty="0" smtClean="0"/>
              <a:t>Di apprendistato</a:t>
            </a:r>
          </a:p>
          <a:p>
            <a:pPr marL="354013" indent="-354013" algn="just"/>
            <a:r>
              <a:rPr lang="it-IT" sz="2800" dirty="0" smtClean="0"/>
              <a:t>Lealtà</a:t>
            </a:r>
          </a:p>
          <a:p>
            <a:pPr marL="0" indent="0" algn="just">
              <a:buNone/>
            </a:pPr>
            <a:endParaRPr lang="it-IT" sz="2800" dirty="0" smtClean="0"/>
          </a:p>
          <a:p>
            <a:pPr marL="0" indent="0" algn="just">
              <a:buNone/>
            </a:pPr>
            <a:endParaRPr lang="it-IT" sz="2800" dirty="0" smtClean="0"/>
          </a:p>
          <a:p>
            <a:pPr marL="0" indent="0"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18</a:t>
            </a:fld>
            <a:endParaRPr lang="it-IT"/>
          </a:p>
        </p:txBody>
      </p:sp>
    </p:spTree>
  </p:cSld>
  <p:clrMapOvr>
    <a:masterClrMapping/>
  </p:clrMapOvr>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i="1" dirty="0" smtClean="0"/>
              <a:t>Qualità dei processi decisionali</a:t>
            </a:r>
          </a:p>
          <a:p>
            <a:pPr marL="0" indent="0" algn="just">
              <a:buNone/>
            </a:pPr>
            <a:endParaRPr lang="it-IT" sz="2800" i="1" dirty="0" smtClean="0"/>
          </a:p>
          <a:p>
            <a:pPr marL="0" indent="0" algn="just">
              <a:buNone/>
            </a:pPr>
            <a:r>
              <a:rPr lang="it-IT" sz="2800" dirty="0" smtClean="0"/>
              <a:t>Janis ha </a:t>
            </a:r>
            <a:r>
              <a:rPr lang="it-IT" sz="2800" dirty="0" err="1" smtClean="0"/>
              <a:t>anlizzato</a:t>
            </a:r>
            <a:r>
              <a:rPr lang="it-IT" sz="2800" dirty="0" smtClean="0"/>
              <a:t> alcune decisioni di politica estera prese dagli Stati Uniti tra il 1940 e il 1980 trovando che quando la decisione era sbagliata erano presenti cinque caratteristiche:</a:t>
            </a:r>
          </a:p>
          <a:p>
            <a:pPr marL="357188" indent="-357188" algn="just"/>
            <a:r>
              <a:rPr lang="it-IT" sz="2800" dirty="0" smtClean="0"/>
              <a:t>Il gruppo era molto coeso</a:t>
            </a:r>
          </a:p>
          <a:p>
            <a:pPr marL="357188" indent="-357188" algn="just"/>
            <a:r>
              <a:rPr lang="it-IT" sz="2800" dirty="0" smtClean="0"/>
              <a:t>Il gruppo era isolato</a:t>
            </a:r>
          </a:p>
          <a:p>
            <a:pPr marL="357188" indent="-357188" algn="just"/>
            <a:r>
              <a:rPr lang="it-IT" sz="2800" dirty="0" smtClean="0"/>
              <a:t>Non sono state considerate idee alternative</a:t>
            </a:r>
          </a:p>
          <a:p>
            <a:pPr marL="357188" indent="-357188" algn="just"/>
            <a:r>
              <a:rPr lang="it-IT" sz="2800" dirty="0" smtClean="0"/>
              <a:t>Bisognava prendere la decisione in fretta</a:t>
            </a:r>
          </a:p>
          <a:p>
            <a:pPr marL="357188" indent="-357188" algn="just"/>
            <a:r>
              <a:rPr lang="it-IT" sz="2800" dirty="0" smtClean="0"/>
              <a:t>Vi era un leader direttivo</a:t>
            </a:r>
          </a:p>
          <a:p>
            <a:pPr marL="0" indent="0" algn="just">
              <a:buNone/>
            </a:pPr>
            <a:endParaRPr lang="it-IT" sz="2800" dirty="0" smtClean="0"/>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180</a:t>
            </a:fld>
            <a:endParaRPr lang="it-IT" dirty="0">
              <a:solidFill>
                <a:srgbClr val="000000"/>
              </a:solidFill>
            </a:endParaRPr>
          </a:p>
        </p:txBody>
      </p:sp>
    </p:spTree>
  </p:cSld>
  <p:clrMapOvr>
    <a:masterClrMapping/>
  </p:clrMapOvr>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In questi casi si generano forti pressioni al conformismo che portano al “pensiero di gruppo”.</a:t>
            </a:r>
          </a:p>
          <a:p>
            <a:pPr marL="0" indent="0" algn="just">
              <a:buNone/>
            </a:pPr>
            <a:endParaRPr lang="it-IT" sz="2800" dirty="0" smtClean="0"/>
          </a:p>
          <a:p>
            <a:pPr marL="0" indent="0" algn="just">
              <a:buNone/>
            </a:pPr>
            <a:r>
              <a:rPr lang="it-IT" sz="2800" dirty="0" smtClean="0"/>
              <a:t>Sintomi del pensiero di gruppo</a:t>
            </a:r>
          </a:p>
          <a:p>
            <a:pPr marL="357188" indent="-357188" algn="just"/>
            <a:r>
              <a:rPr lang="it-IT" sz="2800" dirty="0" smtClean="0"/>
              <a:t>Un gruppo coeso esercita pressioni sui devianti affinché si conformino</a:t>
            </a:r>
          </a:p>
          <a:p>
            <a:pPr marL="357188" indent="-357188" algn="just"/>
            <a:r>
              <a:rPr lang="it-IT" sz="2800" dirty="0" smtClean="0"/>
              <a:t>Illusione dell’unanimità e della correttezza</a:t>
            </a:r>
          </a:p>
          <a:p>
            <a:pPr marL="357188" indent="-357188" algn="just"/>
            <a:r>
              <a:rPr lang="it-IT" sz="2800" dirty="0" smtClean="0"/>
              <a:t>Formazione di stereotipi negativi dell’</a:t>
            </a:r>
            <a:r>
              <a:rPr lang="it-IT" sz="2800" dirty="0" err="1" smtClean="0"/>
              <a:t>outgroup</a:t>
            </a:r>
            <a:endParaRPr lang="it-IT" sz="2800" dirty="0" smtClean="0"/>
          </a:p>
          <a:p>
            <a:pPr marL="357188" indent="-357188" algn="just">
              <a:buNone/>
            </a:pPr>
            <a:endParaRPr lang="it-IT" sz="2800" dirty="0" smtClean="0"/>
          </a:p>
          <a:p>
            <a:pPr marL="0" indent="0" algn="just">
              <a:buNone/>
            </a:pPr>
            <a:r>
              <a:rPr lang="it-IT" sz="2800" dirty="0" smtClean="0"/>
              <a:t>Questi sintomi sono l’opposto di un buon processo decisionale.</a:t>
            </a:r>
          </a:p>
          <a:p>
            <a:pPr marL="0" indent="0" algn="just">
              <a:buNone/>
            </a:pPr>
            <a:endParaRPr lang="it-IT" sz="2800" dirty="0" smtClean="0"/>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181</a:t>
            </a:fld>
            <a:endParaRPr lang="it-IT" dirty="0">
              <a:solidFill>
                <a:srgbClr val="000000"/>
              </a:solidFill>
            </a:endParaRPr>
          </a:p>
        </p:txBody>
      </p:sp>
    </p:spTree>
  </p:cSld>
  <p:clrMapOvr>
    <a:masterClrMapping/>
  </p:clrMapOvr>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Nei casi analizzati da Janis, quando  il gruppo prende decisioni migliori i leader:</a:t>
            </a:r>
          </a:p>
          <a:p>
            <a:pPr marL="357188" indent="-357188" algn="just"/>
            <a:r>
              <a:rPr lang="it-IT" sz="2800" dirty="0" smtClean="0"/>
              <a:t>Sono più neutrali</a:t>
            </a:r>
          </a:p>
          <a:p>
            <a:pPr marL="357188" indent="-357188" algn="just"/>
            <a:r>
              <a:rPr lang="it-IT" sz="2800" dirty="0" smtClean="0"/>
              <a:t>Incoraggiano punti di vista diversi</a:t>
            </a:r>
          </a:p>
          <a:p>
            <a:pPr marL="357188" indent="-357188" algn="just"/>
            <a:r>
              <a:rPr lang="it-IT" sz="2800" dirty="0" smtClean="0"/>
              <a:t>Nominano esperti indipendenti</a:t>
            </a:r>
          </a:p>
          <a:p>
            <a:pPr marL="0" indent="0" algn="just">
              <a:buNone/>
            </a:pPr>
            <a:endParaRPr lang="it-IT" sz="2800" dirty="0" smtClean="0"/>
          </a:p>
          <a:p>
            <a:pPr marL="0" indent="0" algn="just">
              <a:buNone/>
            </a:pPr>
            <a:r>
              <a:rPr lang="it-IT" sz="2800" dirty="0" smtClean="0"/>
              <a:t>Varie ricerche hanno mostrato che il leader è più importante della coesione.</a:t>
            </a:r>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182</a:t>
            </a:fld>
            <a:endParaRPr lang="it-IT" dirty="0">
              <a:solidFill>
                <a:srgbClr val="000000"/>
              </a:solidFill>
            </a:endParaRPr>
          </a:p>
        </p:txBody>
      </p:sp>
    </p:spTree>
  </p:cSld>
  <p:clrMapOvr>
    <a:masterClrMapping/>
  </p:clrMapOvr>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5653690"/>
          </a:xfrm>
        </p:spPr>
        <p:txBody>
          <a:bodyPr>
            <a:normAutofit/>
          </a:bodyPr>
          <a:lstStyle/>
          <a:p>
            <a:pPr marL="0" indent="0" algn="just">
              <a:buNone/>
            </a:pPr>
            <a:r>
              <a:rPr lang="it-IT" sz="2800" dirty="0" smtClean="0"/>
              <a:t>Per prendere una buona decisione di gruppo bisogna aumentare l’apporto di tutti i membri.</a:t>
            </a:r>
          </a:p>
          <a:p>
            <a:pPr marL="0" indent="0" algn="just">
              <a:buNone/>
            </a:pPr>
            <a:r>
              <a:rPr lang="it-IT" sz="2800" dirty="0" smtClean="0"/>
              <a:t>I fattori importanti sono:</a:t>
            </a:r>
          </a:p>
          <a:p>
            <a:pPr marL="357188" indent="-357188" algn="just"/>
            <a:r>
              <a:rPr lang="it-IT" sz="2800" dirty="0" smtClean="0"/>
              <a:t>Stile del leader (non deve essere molto direttivo, ma deve sempre adeguarsi alla situazione)</a:t>
            </a:r>
          </a:p>
          <a:p>
            <a:pPr marL="357188" indent="-357188" algn="just"/>
            <a:r>
              <a:rPr lang="it-IT" sz="2800" dirty="0" smtClean="0"/>
              <a:t>Coesione (non deve essere forzata)</a:t>
            </a:r>
          </a:p>
          <a:p>
            <a:pPr marL="357188" indent="-357188" algn="just"/>
            <a:r>
              <a:rPr lang="it-IT" sz="2800" dirty="0" smtClean="0"/>
              <a:t>Rendere il gruppo consapevole delle varie informazioni</a:t>
            </a:r>
          </a:p>
          <a:p>
            <a:pPr marL="0" indent="0" algn="just">
              <a:buNone/>
            </a:pPr>
            <a:endParaRPr lang="it-IT" sz="2800" dirty="0" smtClean="0"/>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183</a:t>
            </a:fld>
            <a:endParaRPr lang="it-IT" dirty="0">
              <a:solidFill>
                <a:srgbClr val="000000"/>
              </a:solidFill>
            </a:endParaRPr>
          </a:p>
        </p:txBody>
      </p:sp>
    </p:spTree>
  </p:cSld>
  <p:clrMapOvr>
    <a:masterClrMapping/>
  </p:clrMapOvr>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78542"/>
            <a:ext cx="8229600" cy="1729715"/>
          </a:xfrm>
        </p:spPr>
        <p:txBody>
          <a:bodyPr>
            <a:normAutofit/>
          </a:bodyPr>
          <a:lstStyle/>
          <a:p>
            <a:pPr marL="0" indent="0" algn="just">
              <a:buNone/>
            </a:pPr>
            <a:r>
              <a:rPr lang="it-IT" sz="2800" dirty="0" smtClean="0"/>
              <a:t>I gruppi possono essere addestrati a prendere una decisione.</a:t>
            </a:r>
          </a:p>
          <a:p>
            <a:pPr marL="0" indent="0" algn="just">
              <a:buNone/>
            </a:pPr>
            <a:r>
              <a:rPr lang="it-IT" sz="2800" dirty="0" smtClean="0"/>
              <a:t>Esperimento di </a:t>
            </a:r>
            <a:r>
              <a:rPr lang="it-IT" sz="2800" dirty="0" err="1" smtClean="0"/>
              <a:t>Larson</a:t>
            </a:r>
            <a:r>
              <a:rPr lang="it-IT" sz="2800" dirty="0" smtClean="0"/>
              <a:t> </a:t>
            </a:r>
            <a:r>
              <a:rPr lang="it-IT" sz="2800" dirty="0" err="1" smtClean="0"/>
              <a:t>et</a:t>
            </a:r>
            <a:r>
              <a:rPr lang="it-IT" sz="2800" dirty="0" smtClean="0"/>
              <a:t> al.</a:t>
            </a:r>
          </a:p>
          <a:p>
            <a:pPr marL="0" indent="0" algn="just">
              <a:buNone/>
            </a:pPr>
            <a:endParaRPr lang="it-IT" sz="2800" dirty="0" smtClean="0"/>
          </a:p>
          <a:p>
            <a:pPr marL="0" indent="0" algn="just">
              <a:buNone/>
            </a:pPr>
            <a:endParaRPr lang="it-IT" sz="2800" dirty="0" smtClean="0"/>
          </a:p>
          <a:p>
            <a:pPr marL="0" indent="0" algn="just">
              <a:buNone/>
            </a:pP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184</a:t>
            </a:fld>
            <a:endParaRPr lang="it-IT" dirty="0">
              <a:solidFill>
                <a:srgbClr val="000000"/>
              </a:solidFill>
            </a:endParaRPr>
          </a:p>
        </p:txBody>
      </p:sp>
      <p:graphicFrame>
        <p:nvGraphicFramePr>
          <p:cNvPr id="4" name="Grafico 3"/>
          <p:cNvGraphicFramePr/>
          <p:nvPr/>
        </p:nvGraphicFramePr>
        <p:xfrm>
          <a:off x="1535113" y="2108257"/>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CasellaDiTesto 4"/>
          <p:cNvSpPr txBox="1"/>
          <p:nvPr/>
        </p:nvSpPr>
        <p:spPr>
          <a:xfrm>
            <a:off x="914577" y="2289077"/>
            <a:ext cx="738664" cy="3071919"/>
          </a:xfrm>
          <a:prstGeom prst="rect">
            <a:avLst/>
          </a:prstGeom>
          <a:noFill/>
        </p:spPr>
        <p:txBody>
          <a:bodyPr vert="vert270" wrap="square" rtlCol="0">
            <a:spAutoFit/>
          </a:bodyPr>
          <a:lstStyle/>
          <a:p>
            <a:pPr algn="ctr"/>
            <a:r>
              <a:rPr lang="it-IT" dirty="0" smtClean="0"/>
              <a:t>Percentuale di informazioni citate almeno una volta</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50764"/>
            <a:ext cx="8229600" cy="5191366"/>
          </a:xfrm>
        </p:spPr>
        <p:txBody>
          <a:bodyPr>
            <a:noAutofit/>
          </a:bodyPr>
          <a:lstStyle/>
          <a:p>
            <a:pPr marL="0" indent="0" algn="just">
              <a:buNone/>
            </a:pPr>
            <a:r>
              <a:rPr lang="it-IT" sz="2800" dirty="0" smtClean="0"/>
              <a:t>Secondo </a:t>
            </a:r>
            <a:r>
              <a:rPr lang="it-IT" sz="2800" dirty="0" err="1" smtClean="0"/>
              <a:t>Aronson</a:t>
            </a:r>
            <a:r>
              <a:rPr lang="it-IT" sz="2800" dirty="0" smtClean="0"/>
              <a:t> e </a:t>
            </a:r>
            <a:r>
              <a:rPr lang="it-IT" sz="2800" dirty="0" err="1" smtClean="0"/>
              <a:t>Mills</a:t>
            </a:r>
            <a:r>
              <a:rPr lang="it-IT" sz="2800" dirty="0" smtClean="0"/>
              <a:t> i riti di iniziazione negativa hanno la funzione di migliorare la valutazione del gruppo (dissonanza cognitiva).</a:t>
            </a:r>
          </a:p>
          <a:p>
            <a:pPr marL="354013" indent="-354013" algn="just"/>
            <a:r>
              <a:rPr lang="it-IT" sz="2800" dirty="0" smtClean="0"/>
              <a:t>Le studentesse che avevano ricevuto un’iniziazione severa giudicavano il gruppo di discussione in maniera più favorevole rispetto a quelle che avevano avuto un’iniziazione moderata o non avevano avuto alcuna iniziazione.</a:t>
            </a:r>
          </a:p>
          <a:p>
            <a:pPr marL="0" indent="0" algn="just">
              <a:buNone/>
            </a:pPr>
            <a:endParaRPr lang="it-IT" sz="2800" dirty="0" smtClean="0"/>
          </a:p>
          <a:p>
            <a:pPr marL="0" indent="0" algn="just">
              <a:buNone/>
            </a:pPr>
            <a:endParaRPr lang="it-IT" sz="2800" dirty="0" smtClean="0"/>
          </a:p>
          <a:p>
            <a:pPr marL="0" indent="0"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19</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660066"/>
                </a:solidFill>
              </a:rPr>
              <a:t>Testi di riferimento</a:t>
            </a:r>
            <a:endParaRPr lang="it-IT" dirty="0">
              <a:solidFill>
                <a:srgbClr val="660066"/>
              </a:solidFill>
            </a:endParaRPr>
          </a:p>
        </p:txBody>
      </p:sp>
      <p:sp>
        <p:nvSpPr>
          <p:cNvPr id="3" name="Segnaposto contenuto 2"/>
          <p:cNvSpPr>
            <a:spLocks noGrp="1"/>
          </p:cNvSpPr>
          <p:nvPr>
            <p:ph idx="1"/>
          </p:nvPr>
        </p:nvSpPr>
        <p:spPr/>
        <p:txBody>
          <a:bodyPr/>
          <a:lstStyle/>
          <a:p>
            <a:r>
              <a:rPr lang="it-IT" dirty="0" err="1"/>
              <a:t>Brown</a:t>
            </a:r>
            <a:r>
              <a:rPr lang="it-IT" dirty="0"/>
              <a:t>, R. (2005). </a:t>
            </a:r>
            <a:r>
              <a:rPr lang="it-IT" i="1" dirty="0"/>
              <a:t>Psicologia sociale dei gruppi</a:t>
            </a:r>
            <a:r>
              <a:rPr lang="it-IT" dirty="0"/>
              <a:t>. Bologna: Il Mulino.</a:t>
            </a:r>
          </a:p>
          <a:p>
            <a:r>
              <a:rPr lang="it-IT" dirty="0" err="1"/>
              <a:t>Brown</a:t>
            </a:r>
            <a:r>
              <a:rPr lang="it-IT" dirty="0"/>
              <a:t>, R., </a:t>
            </a:r>
            <a:r>
              <a:rPr lang="it-IT" dirty="0" err="1"/>
              <a:t>Capozza</a:t>
            </a:r>
            <a:r>
              <a:rPr lang="it-IT" dirty="0"/>
              <a:t>, D., &amp; </a:t>
            </a:r>
            <a:r>
              <a:rPr lang="it-IT" dirty="0" err="1"/>
              <a:t>Licciardello</a:t>
            </a:r>
            <a:r>
              <a:rPr lang="it-IT" dirty="0"/>
              <a:t>, O (2007). </a:t>
            </a:r>
            <a:r>
              <a:rPr lang="it-IT" i="1" dirty="0"/>
              <a:t>Immigrazione, acculturazione, modalità di contatto</a:t>
            </a:r>
            <a:r>
              <a:rPr lang="it-IT" dirty="0"/>
              <a:t>. Milano: Franco Angeli.</a:t>
            </a:r>
          </a:p>
          <a:p>
            <a:pPr>
              <a:buNone/>
            </a:pPr>
            <a:endParaRPr lang="it-IT"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2</a:t>
            </a:fld>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950764"/>
            <a:ext cx="8229600" cy="1015206"/>
          </a:xfrm>
        </p:spPr>
        <p:txBody>
          <a:bodyPr>
            <a:noAutofit/>
          </a:bodyPr>
          <a:lstStyle/>
          <a:p>
            <a:pPr marL="0" indent="0" algn="just">
              <a:buNone/>
            </a:pPr>
            <a:r>
              <a:rPr lang="it-IT" sz="2800" dirty="0" smtClean="0"/>
              <a:t>Gerard e </a:t>
            </a:r>
            <a:r>
              <a:rPr lang="it-IT" sz="2800" dirty="0" err="1" smtClean="0"/>
              <a:t>Mathewson</a:t>
            </a:r>
            <a:r>
              <a:rPr lang="it-IT" sz="2800" dirty="0" smtClean="0"/>
              <a:t> ottengono gli stessi risultati :</a:t>
            </a:r>
          </a:p>
          <a:p>
            <a:pPr marL="0" indent="0" algn="just">
              <a:buNone/>
            </a:pPr>
            <a:endParaRPr lang="it-IT" sz="2800" dirty="0" smtClean="0"/>
          </a:p>
          <a:p>
            <a:pPr marL="0" indent="0" algn="just">
              <a:buNone/>
            </a:pPr>
            <a:endParaRPr lang="it-IT" sz="2800" dirty="0" smtClean="0"/>
          </a:p>
          <a:p>
            <a:pPr marL="0" indent="0" algn="just">
              <a:buNone/>
            </a:pPr>
            <a:endParaRPr lang="it-IT" sz="2800" dirty="0"/>
          </a:p>
        </p:txBody>
      </p:sp>
      <p:graphicFrame>
        <p:nvGraphicFramePr>
          <p:cNvPr id="4" name="Grafico 3"/>
          <p:cNvGraphicFramePr/>
          <p:nvPr/>
        </p:nvGraphicFramePr>
        <p:xfrm>
          <a:off x="1197053" y="2126950"/>
          <a:ext cx="6729505"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Segnaposto numero diapositiva 4"/>
          <p:cNvSpPr>
            <a:spLocks noGrp="1"/>
          </p:cNvSpPr>
          <p:nvPr>
            <p:ph type="sldNum" sz="quarter" idx="12"/>
          </p:nvPr>
        </p:nvSpPr>
        <p:spPr/>
        <p:txBody>
          <a:bodyPr/>
          <a:lstStyle/>
          <a:p>
            <a:fld id="{56D30F9B-B80C-7845-98C8-BFF4F9F68C62}" type="slidenum">
              <a:rPr lang="it-IT" smtClean="0"/>
              <a:pPr/>
              <a:t>20</a:t>
            </a:fld>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pPr algn="l"/>
            <a:r>
              <a:rPr lang="it-IT" sz="3000" b="1" dirty="0" smtClean="0"/>
              <a:t>Interdipendenza</a:t>
            </a:r>
            <a:endParaRPr lang="it-IT" sz="3000" b="1" dirty="0"/>
          </a:p>
        </p:txBody>
      </p:sp>
      <p:sp>
        <p:nvSpPr>
          <p:cNvPr id="3" name="Segnaposto contenuto 2"/>
          <p:cNvSpPr>
            <a:spLocks noGrp="1"/>
          </p:cNvSpPr>
          <p:nvPr>
            <p:ph idx="1"/>
          </p:nvPr>
        </p:nvSpPr>
        <p:spPr>
          <a:xfrm>
            <a:off x="457200" y="950764"/>
            <a:ext cx="8229600" cy="3743681"/>
          </a:xfrm>
        </p:spPr>
        <p:txBody>
          <a:bodyPr>
            <a:noAutofit/>
          </a:bodyPr>
          <a:lstStyle/>
          <a:p>
            <a:pPr marL="0" indent="0" algn="just">
              <a:buNone/>
            </a:pPr>
            <a:r>
              <a:rPr lang="it-IT" sz="2800" dirty="0" smtClean="0"/>
              <a:t>I membri di un gruppo sono interdipendenti nel senso che le esperienze, le azioni e i risultati di ogni membro sono legati a quelli degli altri membri.</a:t>
            </a:r>
          </a:p>
          <a:p>
            <a:pPr marL="0" indent="0" algn="just">
              <a:buNone/>
            </a:pPr>
            <a:endParaRPr lang="it-IT" sz="2800" dirty="0" smtClean="0"/>
          </a:p>
          <a:p>
            <a:pPr marL="0" indent="0" algn="just">
              <a:buNone/>
            </a:pPr>
            <a:r>
              <a:rPr lang="it-IT" sz="2800" dirty="0" smtClean="0"/>
              <a:t>I tipi di interdipendenza sono due:</a:t>
            </a:r>
          </a:p>
          <a:p>
            <a:pPr marL="268288" indent="-268288" algn="just"/>
            <a:r>
              <a:rPr lang="it-IT" sz="2800" dirty="0" smtClean="0"/>
              <a:t>Interdipendenza del destino</a:t>
            </a:r>
          </a:p>
          <a:p>
            <a:pPr marL="268288" indent="-268288" algn="just"/>
            <a:r>
              <a:rPr lang="it-IT" sz="2800" dirty="0" smtClean="0"/>
              <a:t>Interdipendenza del campito</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21</a:t>
            </a:fld>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25794"/>
            <a:ext cx="8229600" cy="588962"/>
          </a:xfrm>
        </p:spPr>
        <p:txBody>
          <a:bodyPr>
            <a:normAutofit/>
          </a:bodyPr>
          <a:lstStyle/>
          <a:p>
            <a:pPr algn="l"/>
            <a:r>
              <a:rPr lang="it-IT" sz="3000" dirty="0" smtClean="0"/>
              <a:t>Interdipendenza del destino</a:t>
            </a:r>
            <a:endParaRPr lang="it-IT" sz="3000" dirty="0"/>
          </a:p>
        </p:txBody>
      </p:sp>
      <p:sp>
        <p:nvSpPr>
          <p:cNvPr id="3" name="Segnaposto contenuto 2"/>
          <p:cNvSpPr>
            <a:spLocks noGrp="1"/>
          </p:cNvSpPr>
          <p:nvPr>
            <p:ph idx="1"/>
          </p:nvPr>
        </p:nvSpPr>
        <p:spPr>
          <a:xfrm>
            <a:off x="457200" y="853076"/>
            <a:ext cx="8229600" cy="5907236"/>
          </a:xfrm>
        </p:spPr>
        <p:txBody>
          <a:bodyPr>
            <a:noAutofit/>
          </a:bodyPr>
          <a:lstStyle/>
          <a:p>
            <a:pPr marL="0" indent="0" algn="just">
              <a:buNone/>
            </a:pPr>
            <a:r>
              <a:rPr lang="it-IT" sz="2600" dirty="0" smtClean="0">
                <a:solidFill>
                  <a:srgbClr val="000000"/>
                </a:solidFill>
              </a:rPr>
              <a:t>Secondo </a:t>
            </a:r>
            <a:r>
              <a:rPr lang="it-IT" sz="2600" b="1" dirty="0" err="1" smtClean="0">
                <a:solidFill>
                  <a:srgbClr val="000000"/>
                </a:solidFill>
              </a:rPr>
              <a:t>Lewin</a:t>
            </a:r>
            <a:r>
              <a:rPr lang="it-IT" sz="2600" b="1" dirty="0" smtClean="0">
                <a:solidFill>
                  <a:srgbClr val="000000"/>
                </a:solidFill>
              </a:rPr>
              <a:t> </a:t>
            </a:r>
            <a:r>
              <a:rPr lang="it-IT" sz="2600" dirty="0" smtClean="0">
                <a:solidFill>
                  <a:srgbClr val="000000"/>
                </a:solidFill>
              </a:rPr>
              <a:t>un gruppo esiste quando i membri che lo compongono cono consapevoli che il loro destino dipende dal destino del gruppo.</a:t>
            </a:r>
          </a:p>
          <a:p>
            <a:pPr marL="0" indent="0" algn="just">
              <a:buNone/>
            </a:pPr>
            <a:endParaRPr lang="it-IT" sz="2600" dirty="0" smtClean="0">
              <a:solidFill>
                <a:srgbClr val="000000"/>
              </a:solidFill>
            </a:endParaRPr>
          </a:p>
          <a:p>
            <a:pPr marL="0" indent="0" algn="just">
              <a:buNone/>
            </a:pPr>
            <a:r>
              <a:rPr lang="it-IT" sz="2600" b="1" dirty="0" smtClean="0">
                <a:solidFill>
                  <a:srgbClr val="000000"/>
                </a:solidFill>
              </a:rPr>
              <a:t>Rabbie e </a:t>
            </a:r>
            <a:r>
              <a:rPr lang="it-IT" sz="2600" b="1" dirty="0" err="1" smtClean="0">
                <a:solidFill>
                  <a:srgbClr val="000000"/>
                </a:solidFill>
              </a:rPr>
              <a:t>Horwitz</a:t>
            </a:r>
            <a:r>
              <a:rPr lang="it-IT" sz="2600" b="1" dirty="0" smtClean="0">
                <a:solidFill>
                  <a:srgbClr val="000000"/>
                </a:solidFill>
              </a:rPr>
              <a:t> </a:t>
            </a:r>
            <a:r>
              <a:rPr lang="it-IT" sz="2600" dirty="0" smtClean="0">
                <a:solidFill>
                  <a:srgbClr val="000000"/>
                </a:solidFill>
              </a:rPr>
              <a:t>hanno condotto un esperimento in cui persone che non si conoscevano venivano casualmente assegnate a due gruppi (verdi o blu).</a:t>
            </a:r>
          </a:p>
          <a:p>
            <a:pPr marL="0" indent="0" algn="just">
              <a:buNone/>
            </a:pPr>
            <a:r>
              <a:rPr lang="it-IT" sz="2600" dirty="0" smtClean="0">
                <a:solidFill>
                  <a:srgbClr val="000000"/>
                </a:solidFill>
              </a:rPr>
              <a:t>I membri dei due gruppi portavano delle targhette identificative con il colore del proprio gruppo. </a:t>
            </a:r>
          </a:p>
          <a:p>
            <a:pPr marL="0" indent="0" algn="just">
              <a:buNone/>
            </a:pPr>
            <a:r>
              <a:rPr lang="it-IT" sz="2600" dirty="0" smtClean="0">
                <a:solidFill>
                  <a:srgbClr val="000000"/>
                </a:solidFill>
              </a:rPr>
              <a:t>Inoltre, i membri dei due gruppi sedevano ai due lati di un paravento (i verdi da una parte e i blu dall’altra), ogni partecipante, quindi, poteva interagire solo con i membri dell’</a:t>
            </a:r>
            <a:r>
              <a:rPr lang="it-IT" sz="2600" dirty="0" err="1" smtClean="0">
                <a:solidFill>
                  <a:srgbClr val="000000"/>
                </a:solidFill>
              </a:rPr>
              <a:t>ingroup</a:t>
            </a:r>
            <a:r>
              <a:rPr lang="it-IT" sz="2600" dirty="0" smtClean="0">
                <a:solidFill>
                  <a:srgbClr val="000000"/>
                </a:solidFill>
              </a:rPr>
              <a:t>.</a:t>
            </a:r>
            <a:endParaRPr lang="it-IT" sz="2600" dirty="0">
              <a:solidFill>
                <a:srgbClr val="000000"/>
              </a:solidFill>
            </a:endParaRPr>
          </a:p>
        </p:txBody>
      </p:sp>
      <p:sp>
        <p:nvSpPr>
          <p:cNvPr id="4" name="Segnaposto numero diapositiva 3"/>
          <p:cNvSpPr>
            <a:spLocks noGrp="1"/>
          </p:cNvSpPr>
          <p:nvPr>
            <p:ph type="sldNum" sz="quarter" idx="12"/>
          </p:nvPr>
        </p:nvSpPr>
        <p:spPr/>
        <p:txBody>
          <a:bodyPr/>
          <a:lstStyle/>
          <a:p>
            <a:fld id="{56D30F9B-B80C-7845-98C8-BFF4F9F68C62}" type="slidenum">
              <a:rPr lang="it-IT" smtClean="0"/>
              <a:pPr/>
              <a:t>22</a:t>
            </a:fld>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4018" name="Rectangle 2"/>
          <p:cNvSpPr>
            <a:spLocks noGrp="1" noChangeArrowheads="1"/>
          </p:cNvSpPr>
          <p:nvPr>
            <p:ph type="subTitle" idx="1"/>
          </p:nvPr>
        </p:nvSpPr>
        <p:spPr>
          <a:xfrm>
            <a:off x="228600" y="146532"/>
            <a:ext cx="8686800" cy="6416199"/>
          </a:xfrm>
        </p:spPr>
        <p:txBody>
          <a:bodyPr>
            <a:noAutofit/>
          </a:bodyPr>
          <a:lstStyle/>
          <a:p>
            <a:pPr marL="384175" indent="-384175" algn="just"/>
            <a:r>
              <a:rPr lang="it-IT" sz="2400" dirty="0">
                <a:solidFill>
                  <a:srgbClr val="000000"/>
                </a:solidFill>
              </a:rPr>
              <a:t>Vennero create due condizioni sperimentali.</a:t>
            </a:r>
          </a:p>
          <a:p>
            <a:pPr marL="384175" indent="-384175" algn="just">
              <a:buFontTx/>
              <a:buChar char="•"/>
            </a:pPr>
            <a:r>
              <a:rPr lang="it-IT" sz="2400" dirty="0">
                <a:solidFill>
                  <a:srgbClr val="000000"/>
                </a:solidFill>
              </a:rPr>
              <a:t>Nella condizione di controllo si passava direttamente alla fase successiva.</a:t>
            </a:r>
          </a:p>
          <a:p>
            <a:pPr marL="384175" indent="-384175" algn="just">
              <a:buFontTx/>
              <a:buChar char="•"/>
            </a:pPr>
            <a:r>
              <a:rPr lang="it-IT" sz="2400" dirty="0">
                <a:solidFill>
                  <a:srgbClr val="000000"/>
                </a:solidFill>
              </a:rPr>
              <a:t>Nella condizione di destino comune, invece, i partecipanti ricevevano o meno alcune radioline</a:t>
            </a:r>
            <a:r>
              <a:rPr lang="it-IT" sz="2400" dirty="0" smtClean="0">
                <a:solidFill>
                  <a:srgbClr val="000000"/>
                </a:solidFill>
              </a:rPr>
              <a:t>.</a:t>
            </a:r>
          </a:p>
          <a:p>
            <a:pPr marL="384175" indent="-384175" algn="just"/>
            <a:endParaRPr lang="it-IT" sz="2400" dirty="0" smtClean="0">
              <a:solidFill>
                <a:srgbClr val="000000"/>
              </a:solidFill>
            </a:endParaRPr>
          </a:p>
          <a:p>
            <a:pPr algn="just"/>
            <a:r>
              <a:rPr lang="it-IT" sz="2400" dirty="0" smtClean="0">
                <a:solidFill>
                  <a:srgbClr val="000000"/>
                </a:solidFill>
              </a:rPr>
              <a:t>Nella fase successiva veniva tolto il paravento e ogni membro dei due gruppi leggeva ad alta voce alcune notizie biografiche.</a:t>
            </a:r>
          </a:p>
          <a:p>
            <a:pPr algn="just"/>
            <a:r>
              <a:rPr lang="it-IT" sz="2400" dirty="0" smtClean="0">
                <a:solidFill>
                  <a:srgbClr val="000000"/>
                </a:solidFill>
              </a:rPr>
              <a:t>I membri di entrambi i gruppi valutavano il partecipante che stava parlando. </a:t>
            </a:r>
          </a:p>
          <a:p>
            <a:pPr algn="just"/>
            <a:endParaRPr lang="it-IT" sz="2400" dirty="0" smtClean="0">
              <a:solidFill>
                <a:srgbClr val="000000"/>
              </a:solidFill>
            </a:endParaRPr>
          </a:p>
          <a:p>
            <a:pPr algn="just"/>
            <a:r>
              <a:rPr lang="it-IT" sz="2400" dirty="0" smtClean="0">
                <a:solidFill>
                  <a:srgbClr val="000000"/>
                </a:solidFill>
              </a:rPr>
              <a:t>I risultati mostrano che nella condizione di destino comune i partecipanti esibivano favoritismo per il proprio gruppo mentre nella condizione di controllo questo non si verificava.</a:t>
            </a:r>
          </a:p>
          <a:p>
            <a:pPr algn="just"/>
            <a:r>
              <a:rPr lang="it-IT" sz="2400" dirty="0" smtClean="0">
                <a:solidFill>
                  <a:srgbClr val="000000"/>
                </a:solidFill>
              </a:rPr>
              <a:t>Quindi, la sola classificazione non sembra essere sufficiente per formare un gruppo.</a:t>
            </a:r>
            <a:endParaRPr lang="it-IT" sz="2400" dirty="0">
              <a:solidFill>
                <a:schemeClr val="tx2"/>
              </a:solidFill>
              <a:latin typeface="Verdana"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pPr algn="l"/>
            <a:r>
              <a:rPr lang="it-IT" sz="3000" dirty="0" smtClean="0"/>
              <a:t>Interdipendenza del compito</a:t>
            </a:r>
            <a:endParaRPr lang="it-IT" sz="3000" dirty="0"/>
          </a:p>
        </p:txBody>
      </p:sp>
      <p:sp>
        <p:nvSpPr>
          <p:cNvPr id="3" name="Segnaposto contenuto 2"/>
          <p:cNvSpPr>
            <a:spLocks noGrp="1"/>
          </p:cNvSpPr>
          <p:nvPr>
            <p:ph idx="1"/>
          </p:nvPr>
        </p:nvSpPr>
        <p:spPr>
          <a:xfrm>
            <a:off x="457200" y="950764"/>
            <a:ext cx="8229600" cy="5508852"/>
          </a:xfrm>
        </p:spPr>
        <p:txBody>
          <a:bodyPr>
            <a:noAutofit/>
          </a:bodyPr>
          <a:lstStyle/>
          <a:p>
            <a:pPr marL="0" indent="0" algn="just">
              <a:buNone/>
            </a:pPr>
            <a:r>
              <a:rPr lang="it-IT" sz="2600" dirty="0" smtClean="0">
                <a:solidFill>
                  <a:srgbClr val="000000"/>
                </a:solidFill>
              </a:rPr>
              <a:t>Secondo </a:t>
            </a:r>
            <a:r>
              <a:rPr lang="it-IT" sz="2600" b="1" dirty="0" err="1" smtClean="0">
                <a:solidFill>
                  <a:srgbClr val="000000"/>
                </a:solidFill>
              </a:rPr>
              <a:t>Lewin</a:t>
            </a:r>
            <a:r>
              <a:rPr lang="it-IT" sz="2600" dirty="0" smtClean="0">
                <a:solidFill>
                  <a:srgbClr val="000000"/>
                </a:solidFill>
              </a:rPr>
              <a:t>, più importante dell’interdipendenza del destino è l’interdipendenza degli scopi dei membri del gruppo.</a:t>
            </a:r>
          </a:p>
          <a:p>
            <a:pPr marL="0" indent="0" algn="just">
              <a:buNone/>
            </a:pPr>
            <a:r>
              <a:rPr lang="it-IT" sz="2600" dirty="0" smtClean="0">
                <a:solidFill>
                  <a:srgbClr val="000000"/>
                </a:solidFill>
              </a:rPr>
              <a:t>Si ha interdipendenza del compito quando i risultati di ogni membro del gruppo si ripercuotono sui risultati degli altri membri.</a:t>
            </a:r>
          </a:p>
          <a:p>
            <a:pPr marL="0" indent="0" algn="just">
              <a:buNone/>
            </a:pPr>
            <a:endParaRPr lang="it-IT" sz="2600" dirty="0" smtClean="0">
              <a:solidFill>
                <a:srgbClr val="000000"/>
              </a:solidFill>
            </a:endParaRPr>
          </a:p>
          <a:p>
            <a:pPr marL="0" indent="0" algn="just">
              <a:buNone/>
            </a:pPr>
            <a:r>
              <a:rPr lang="it-IT" sz="2600" dirty="0" smtClean="0">
                <a:solidFill>
                  <a:srgbClr val="000000"/>
                </a:solidFill>
              </a:rPr>
              <a:t>L’interdipendenza può essere:</a:t>
            </a:r>
          </a:p>
          <a:p>
            <a:pPr marL="354013" indent="-354013" algn="just"/>
            <a:r>
              <a:rPr lang="it-IT" sz="2600" dirty="0" smtClean="0">
                <a:solidFill>
                  <a:srgbClr val="000000"/>
                </a:solidFill>
              </a:rPr>
              <a:t>Positiva, quando il successo di un individuo determina il successo degli altri.</a:t>
            </a:r>
          </a:p>
          <a:p>
            <a:pPr marL="354013" indent="-354013" algn="just"/>
            <a:r>
              <a:rPr lang="it-IT" sz="2600" dirty="0" smtClean="0">
                <a:solidFill>
                  <a:srgbClr val="000000"/>
                </a:solidFill>
              </a:rPr>
              <a:t>Negativa, quando il successo di un individuo determina il fallimento degli altri.</a:t>
            </a:r>
            <a:endParaRPr lang="it-IT" sz="2600" dirty="0">
              <a:solidFill>
                <a:srgbClr val="000000"/>
              </a:solidFill>
            </a:endParaRPr>
          </a:p>
        </p:txBody>
      </p:sp>
      <p:sp>
        <p:nvSpPr>
          <p:cNvPr id="4" name="Segnaposto numero diapositiva 3"/>
          <p:cNvSpPr>
            <a:spLocks noGrp="1"/>
          </p:cNvSpPr>
          <p:nvPr>
            <p:ph type="sldNum" sz="quarter" idx="12"/>
          </p:nvPr>
        </p:nvSpPr>
        <p:spPr/>
        <p:txBody>
          <a:bodyPr/>
          <a:lstStyle/>
          <a:p>
            <a:fld id="{56D30F9B-B80C-7845-98C8-BFF4F9F68C62}" type="slidenum">
              <a:rPr lang="it-IT" smtClean="0"/>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27385"/>
            <a:ext cx="8229600" cy="6032231"/>
          </a:xfrm>
        </p:spPr>
        <p:txBody>
          <a:bodyPr>
            <a:noAutofit/>
          </a:bodyPr>
          <a:lstStyle/>
          <a:p>
            <a:pPr marL="0" indent="0" algn="just">
              <a:buNone/>
            </a:pPr>
            <a:r>
              <a:rPr lang="it-IT" sz="2600" dirty="0" smtClean="0">
                <a:solidFill>
                  <a:srgbClr val="000000"/>
                </a:solidFill>
              </a:rPr>
              <a:t>Secondo </a:t>
            </a:r>
            <a:r>
              <a:rPr lang="it-IT" sz="2600" b="1" dirty="0" err="1" smtClean="0">
                <a:solidFill>
                  <a:srgbClr val="000000"/>
                </a:solidFill>
              </a:rPr>
              <a:t>Deutsh</a:t>
            </a:r>
            <a:r>
              <a:rPr lang="it-IT" sz="2600" b="1" dirty="0" smtClean="0">
                <a:solidFill>
                  <a:srgbClr val="000000"/>
                </a:solidFill>
              </a:rPr>
              <a:t>,</a:t>
            </a:r>
            <a:r>
              <a:rPr lang="it-IT" sz="2600" dirty="0" smtClean="0">
                <a:solidFill>
                  <a:srgbClr val="000000"/>
                </a:solidFill>
              </a:rPr>
              <a:t> quando l’interdipendenza è positiva ci sarà maggiore cooperazione, gli altri verranno valutati più positivamente e il gruppo sarà più produttivo</a:t>
            </a:r>
          </a:p>
          <a:p>
            <a:pPr marL="0" indent="0" algn="just">
              <a:buNone/>
            </a:pPr>
            <a:r>
              <a:rPr lang="it-IT" sz="2600" dirty="0" smtClean="0">
                <a:solidFill>
                  <a:srgbClr val="000000"/>
                </a:solidFill>
              </a:rPr>
              <a:t>Al contrario, quando l’interdipendenza è negativa ci sarà competizione, gli altri verranno giudicati meno positivamente e il gruppo sarà meno produttivo.</a:t>
            </a:r>
          </a:p>
          <a:p>
            <a:pPr marL="354013" indent="-354013" algn="just"/>
            <a:r>
              <a:rPr lang="it-IT" sz="2600" dirty="0" smtClean="0">
                <a:solidFill>
                  <a:srgbClr val="000000"/>
                </a:solidFill>
              </a:rPr>
              <a:t>I gruppi nella condizione di interdipendenza positiva (la valutazione avviene sulla base del gruppo) hanno mostrato maggiore cooperazione, comunicazione, simpatia reciproca e produttività rispetto ai gruppi nella condizione di interdipendenza negativa (la valutazione avviene su base individuale).</a:t>
            </a:r>
            <a:endParaRPr lang="it-IT" sz="2600" dirty="0">
              <a:solidFill>
                <a:srgbClr val="000000"/>
              </a:solidFill>
            </a:endParaRPr>
          </a:p>
        </p:txBody>
      </p:sp>
      <p:sp>
        <p:nvSpPr>
          <p:cNvPr id="4" name="Segnaposto numero diapositiva 3"/>
          <p:cNvSpPr>
            <a:spLocks noGrp="1"/>
          </p:cNvSpPr>
          <p:nvPr>
            <p:ph type="sldNum" sz="quarter" idx="12"/>
          </p:nvPr>
        </p:nvSpPr>
        <p:spPr/>
        <p:txBody>
          <a:bodyPr/>
          <a:lstStyle/>
          <a:p>
            <a:fld id="{56D30F9B-B80C-7845-98C8-BFF4F9F68C62}" type="slidenum">
              <a:rPr lang="it-IT" smtClean="0"/>
              <a:pPr/>
              <a:t>25</a:t>
            </a:fld>
            <a:endParaRPr lang="it-IT"/>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27386"/>
            <a:ext cx="8229600" cy="634972"/>
          </a:xfrm>
        </p:spPr>
        <p:txBody>
          <a:bodyPr>
            <a:noAutofit/>
          </a:bodyPr>
          <a:lstStyle/>
          <a:p>
            <a:pPr marL="0" indent="0" algn="just">
              <a:buNone/>
            </a:pPr>
            <a:r>
              <a:rPr lang="it-IT" sz="2600" dirty="0" err="1" smtClean="0">
                <a:solidFill>
                  <a:srgbClr val="000000"/>
                </a:solidFill>
              </a:rPr>
              <a:t>Rosenbaum</a:t>
            </a:r>
            <a:r>
              <a:rPr lang="it-IT" sz="2600" dirty="0" smtClean="0">
                <a:solidFill>
                  <a:srgbClr val="000000"/>
                </a:solidFill>
              </a:rPr>
              <a:t> e colleghi hanno ottenuto gli stessi risultati</a:t>
            </a:r>
          </a:p>
          <a:p>
            <a:pPr marL="0" indent="0" algn="just">
              <a:buNone/>
            </a:pPr>
            <a:endParaRPr lang="it-IT" sz="2600" dirty="0">
              <a:solidFill>
                <a:srgbClr val="000000"/>
              </a:solidFill>
            </a:endParaRPr>
          </a:p>
        </p:txBody>
      </p:sp>
      <p:graphicFrame>
        <p:nvGraphicFramePr>
          <p:cNvPr id="4" name="Tabella 3"/>
          <p:cNvGraphicFramePr>
            <a:graphicFrameLocks noGrp="1"/>
          </p:cNvGraphicFramePr>
          <p:nvPr/>
        </p:nvGraphicFramePr>
        <p:xfrm>
          <a:off x="457200" y="1397000"/>
          <a:ext cx="8229600" cy="2026919"/>
        </p:xfrm>
        <a:graphic>
          <a:graphicData uri="http://schemas.openxmlformats.org/drawingml/2006/table">
            <a:tbl>
              <a:tblPr firstRow="1" bandRow="1">
                <a:tableStyleId>{8EC20E35-A176-4012-BC5E-935CFFF8708E}</a:tableStyleId>
              </a:tblPr>
              <a:tblGrid>
                <a:gridCol w="2608440"/>
                <a:gridCol w="2810580"/>
                <a:gridCol w="2810580"/>
              </a:tblGrid>
              <a:tr h="370840">
                <a:tc>
                  <a:txBody>
                    <a:bodyPr/>
                    <a:lstStyle/>
                    <a:p>
                      <a:endParaRPr lang="it-IT" dirty="0"/>
                    </a:p>
                  </a:txBody>
                  <a:tcPr>
                    <a:solidFill>
                      <a:srgbClr val="660066"/>
                    </a:solidFill>
                  </a:tcPr>
                </a:tc>
                <a:tc>
                  <a:txBody>
                    <a:bodyPr/>
                    <a:lstStyle/>
                    <a:p>
                      <a:pPr algn="ctr"/>
                      <a:r>
                        <a:rPr lang="it-IT" dirty="0" smtClean="0"/>
                        <a:t>100% positiva</a:t>
                      </a:r>
                    </a:p>
                    <a:p>
                      <a:pPr algn="ctr"/>
                      <a:r>
                        <a:rPr lang="it-IT" dirty="0" smtClean="0"/>
                        <a:t>Blocchi</a:t>
                      </a:r>
                      <a:r>
                        <a:rPr lang="it-IT" baseline="0" dirty="0" smtClean="0"/>
                        <a:t> messi dal gruppo</a:t>
                      </a:r>
                      <a:endParaRPr lang="it-IT" dirty="0" smtClean="0"/>
                    </a:p>
                  </a:txBody>
                  <a:tcPr>
                    <a:solidFill>
                      <a:srgbClr val="660066"/>
                    </a:solidFill>
                  </a:tcPr>
                </a:tc>
                <a:tc>
                  <a:txBody>
                    <a:bodyPr/>
                    <a:lstStyle/>
                    <a:p>
                      <a:pPr algn="ctr"/>
                      <a:r>
                        <a:rPr lang="it-IT" dirty="0" smtClean="0"/>
                        <a:t>100% negativa</a:t>
                      </a:r>
                    </a:p>
                    <a:p>
                      <a:pPr algn="ctr"/>
                      <a:r>
                        <a:rPr lang="it-IT" dirty="0" smtClean="0"/>
                        <a:t>Blocchi messi da ogni membro</a:t>
                      </a:r>
                      <a:endParaRPr lang="it-IT" dirty="0"/>
                    </a:p>
                  </a:txBody>
                  <a:tcPr>
                    <a:solidFill>
                      <a:srgbClr val="660066"/>
                    </a:solidFill>
                  </a:tcPr>
                </a:tc>
              </a:tr>
              <a:tr h="370840">
                <a:tc>
                  <a:txBody>
                    <a:bodyPr/>
                    <a:lstStyle/>
                    <a:p>
                      <a:r>
                        <a:rPr lang="it-IT" dirty="0" smtClean="0"/>
                        <a:t>Numero di blocchi</a:t>
                      </a:r>
                      <a:endParaRPr lang="it-IT" dirty="0"/>
                    </a:p>
                  </a:txBody>
                  <a:tcPr/>
                </a:tc>
                <a:tc>
                  <a:txBody>
                    <a:bodyPr/>
                    <a:lstStyle/>
                    <a:p>
                      <a:pPr algn="ctr"/>
                      <a:r>
                        <a:rPr lang="it-IT" dirty="0" smtClean="0"/>
                        <a:t>110.5</a:t>
                      </a:r>
                      <a:endParaRPr lang="it-IT" dirty="0"/>
                    </a:p>
                  </a:txBody>
                  <a:tcPr/>
                </a:tc>
                <a:tc>
                  <a:txBody>
                    <a:bodyPr/>
                    <a:lstStyle/>
                    <a:p>
                      <a:pPr algn="ctr"/>
                      <a:r>
                        <a:rPr lang="it-IT" dirty="0" smtClean="0"/>
                        <a:t>69.0</a:t>
                      </a:r>
                      <a:endParaRPr lang="it-IT" dirty="0"/>
                    </a:p>
                  </a:txBody>
                  <a:tcPr/>
                </a:tc>
              </a:tr>
              <a:tr h="370840">
                <a:tc>
                  <a:txBody>
                    <a:bodyPr/>
                    <a:lstStyle/>
                    <a:p>
                      <a:r>
                        <a:rPr lang="it-IT" dirty="0" smtClean="0"/>
                        <a:t>Coordinazione </a:t>
                      </a:r>
                      <a:endParaRPr lang="it-IT" dirty="0"/>
                    </a:p>
                  </a:txBody>
                  <a:tcPr/>
                </a:tc>
                <a:tc>
                  <a:txBody>
                    <a:bodyPr/>
                    <a:lstStyle/>
                    <a:p>
                      <a:pPr algn="ctr"/>
                      <a:r>
                        <a:rPr lang="it-IT" dirty="0" smtClean="0"/>
                        <a:t>0.8</a:t>
                      </a:r>
                      <a:endParaRPr lang="it-IT" dirty="0"/>
                    </a:p>
                  </a:txBody>
                  <a:tcPr/>
                </a:tc>
                <a:tc>
                  <a:txBody>
                    <a:bodyPr/>
                    <a:lstStyle/>
                    <a:p>
                      <a:pPr algn="ctr"/>
                      <a:r>
                        <a:rPr lang="it-IT" dirty="0" smtClean="0"/>
                        <a:t>0.5</a:t>
                      </a:r>
                      <a:endParaRPr lang="it-IT" dirty="0"/>
                    </a:p>
                  </a:txBody>
                  <a:tcPr/>
                </a:tc>
              </a:tr>
              <a:tr h="370840">
                <a:tc>
                  <a:txBody>
                    <a:bodyPr/>
                    <a:lstStyle/>
                    <a:p>
                      <a:r>
                        <a:rPr lang="it-IT" dirty="0" smtClean="0"/>
                        <a:t>Attrazione interpersonale</a:t>
                      </a:r>
                      <a:endParaRPr lang="it-IT" dirty="0"/>
                    </a:p>
                  </a:txBody>
                  <a:tcPr/>
                </a:tc>
                <a:tc>
                  <a:txBody>
                    <a:bodyPr/>
                    <a:lstStyle/>
                    <a:p>
                      <a:pPr algn="ctr"/>
                      <a:r>
                        <a:rPr lang="it-IT" dirty="0" smtClean="0"/>
                        <a:t>27.2</a:t>
                      </a:r>
                      <a:endParaRPr lang="it-IT" dirty="0"/>
                    </a:p>
                  </a:txBody>
                  <a:tcPr/>
                </a:tc>
                <a:tc>
                  <a:txBody>
                    <a:bodyPr/>
                    <a:lstStyle/>
                    <a:p>
                      <a:pPr algn="ctr"/>
                      <a:r>
                        <a:rPr lang="it-IT" dirty="0" smtClean="0"/>
                        <a:t>23.2</a:t>
                      </a:r>
                      <a:endParaRPr lang="it-IT" dirty="0"/>
                    </a:p>
                  </a:txBody>
                  <a:tcPr/>
                </a:tc>
              </a:tr>
            </a:tbl>
          </a:graphicData>
        </a:graphic>
      </p:graphicFrame>
      <p:sp>
        <p:nvSpPr>
          <p:cNvPr id="5" name="Segnaposto numero diapositiva 4"/>
          <p:cNvSpPr>
            <a:spLocks noGrp="1"/>
          </p:cNvSpPr>
          <p:nvPr>
            <p:ph type="sldNum" sz="quarter" idx="12"/>
          </p:nvPr>
        </p:nvSpPr>
        <p:spPr/>
        <p:txBody>
          <a:bodyPr/>
          <a:lstStyle/>
          <a:p>
            <a:fld id="{56D30F9B-B80C-7845-98C8-BFF4F9F68C62}" type="slidenum">
              <a:rPr lang="it-IT" smtClean="0"/>
              <a:pPr/>
              <a:t>26</a:t>
            </a:fld>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27385"/>
            <a:ext cx="8229600" cy="6032231"/>
          </a:xfrm>
        </p:spPr>
        <p:txBody>
          <a:bodyPr>
            <a:noAutofit/>
          </a:bodyPr>
          <a:lstStyle/>
          <a:p>
            <a:pPr marL="354013" indent="-354013" algn="just"/>
            <a:r>
              <a:rPr lang="it-IT" sz="2600" dirty="0" err="1" smtClean="0">
                <a:solidFill>
                  <a:srgbClr val="000000"/>
                </a:solidFill>
              </a:rPr>
              <a:t>Johnson</a:t>
            </a:r>
            <a:r>
              <a:rPr lang="it-IT" sz="2600" dirty="0" smtClean="0">
                <a:solidFill>
                  <a:srgbClr val="000000"/>
                </a:solidFill>
              </a:rPr>
              <a:t> e colleghi: su 109 studi che hanno confrontato le strutture competitive con quelle cooperative, 65 mostrano la superiorità di quelle cooperative e solo </a:t>
            </a:r>
            <a:r>
              <a:rPr lang="it-IT" sz="2600" dirty="0" err="1" smtClean="0">
                <a:solidFill>
                  <a:srgbClr val="000000"/>
                </a:solidFill>
              </a:rPr>
              <a:t>8</a:t>
            </a:r>
            <a:r>
              <a:rPr lang="it-IT" sz="2600" dirty="0" smtClean="0">
                <a:solidFill>
                  <a:srgbClr val="000000"/>
                </a:solidFill>
              </a:rPr>
              <a:t> di quelle competitive.</a:t>
            </a:r>
          </a:p>
          <a:p>
            <a:pPr marL="354013" indent="-354013" algn="just"/>
            <a:r>
              <a:rPr lang="it-IT" sz="2600" dirty="0" err="1" smtClean="0">
                <a:solidFill>
                  <a:srgbClr val="000000"/>
                </a:solidFill>
              </a:rPr>
              <a:t>Slavin</a:t>
            </a:r>
            <a:r>
              <a:rPr lang="it-IT" sz="2600" dirty="0" smtClean="0">
                <a:solidFill>
                  <a:srgbClr val="000000"/>
                </a:solidFill>
              </a:rPr>
              <a:t>: più dell’80% delle ricerche intervento che hanno adottato metodi di apprendimento cooperativo hanno prodotto notevoli miglioramenti nell’apprendimento degli studenti.</a:t>
            </a:r>
            <a:endParaRPr lang="it-IT" sz="2600" dirty="0">
              <a:solidFill>
                <a:srgbClr val="000000"/>
              </a:solidFill>
            </a:endParaRPr>
          </a:p>
        </p:txBody>
      </p:sp>
      <p:sp>
        <p:nvSpPr>
          <p:cNvPr id="4" name="Segnaposto numero diapositiva 3"/>
          <p:cNvSpPr>
            <a:spLocks noGrp="1"/>
          </p:cNvSpPr>
          <p:nvPr>
            <p:ph type="sldNum" sz="quarter" idx="12"/>
          </p:nvPr>
        </p:nvSpPr>
        <p:spPr/>
        <p:txBody>
          <a:bodyPr/>
          <a:lstStyle/>
          <a:p>
            <a:fld id="{56D30F9B-B80C-7845-98C8-BFF4F9F68C62}" type="slidenum">
              <a:rPr lang="it-IT" smtClean="0"/>
              <a:pPr/>
              <a:t>27</a:t>
            </a:fld>
            <a:endParaRPr lang="it-IT"/>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pPr algn="l"/>
            <a:r>
              <a:rPr lang="it-IT" sz="3000" b="1" dirty="0" smtClean="0"/>
              <a:t>Processi di interazione</a:t>
            </a:r>
            <a:endParaRPr lang="it-IT" sz="3000" b="1" dirty="0"/>
          </a:p>
        </p:txBody>
      </p:sp>
      <p:sp>
        <p:nvSpPr>
          <p:cNvPr id="3" name="Segnaposto contenuto 2"/>
          <p:cNvSpPr>
            <a:spLocks noGrp="1"/>
          </p:cNvSpPr>
          <p:nvPr>
            <p:ph idx="1"/>
          </p:nvPr>
        </p:nvSpPr>
        <p:spPr>
          <a:xfrm>
            <a:off x="457200" y="950765"/>
            <a:ext cx="8229600" cy="3396350"/>
          </a:xfrm>
        </p:spPr>
        <p:txBody>
          <a:bodyPr>
            <a:noAutofit/>
          </a:bodyPr>
          <a:lstStyle/>
          <a:p>
            <a:pPr marL="0" indent="0" algn="just">
              <a:buNone/>
            </a:pPr>
            <a:r>
              <a:rPr lang="it-IT" sz="2800" dirty="0" smtClean="0"/>
              <a:t>Secondo </a:t>
            </a:r>
            <a:r>
              <a:rPr lang="it-IT" sz="2800" dirty="0" err="1" smtClean="0"/>
              <a:t>Bales</a:t>
            </a:r>
            <a:r>
              <a:rPr lang="it-IT" sz="2800" dirty="0" smtClean="0"/>
              <a:t> tutto quello che i membri di un gruppo dicono e fanno ruota attorno all’obiettivo del gruppo.</a:t>
            </a:r>
          </a:p>
          <a:p>
            <a:pPr marL="0" indent="0" algn="just">
              <a:buNone/>
            </a:pPr>
            <a:r>
              <a:rPr lang="it-IT" sz="2800" dirty="0" smtClean="0"/>
              <a:t>Tali comportamenti strumentali possono fare sorgere problemi, che vengono risolti tramite i comportamenti espressivi.</a:t>
            </a:r>
          </a:p>
          <a:p>
            <a:pPr marL="0" indent="0" algn="just">
              <a:buNone/>
            </a:pPr>
            <a:r>
              <a:rPr lang="it-IT" sz="2800" dirty="0" smtClean="0"/>
              <a:t>Vi deve essere un equilibrio tra le attività strumentali e quelle espressive.</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28</a:t>
            </a:fld>
            <a:endParaRPr lang="it-IT"/>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4120"/>
            <a:ext cx="8229600" cy="6203184"/>
          </a:xfrm>
        </p:spPr>
        <p:txBody>
          <a:bodyPr>
            <a:noAutofit/>
          </a:bodyPr>
          <a:lstStyle/>
          <a:p>
            <a:pPr marL="0" indent="0" algn="just">
              <a:buNone/>
            </a:pPr>
            <a:r>
              <a:rPr lang="it-IT" sz="2800" dirty="0" smtClean="0"/>
              <a:t>Fasi relative al modo in cui i gruppi affrontano un compito:</a:t>
            </a:r>
          </a:p>
          <a:p>
            <a:pPr marL="268288" indent="-268288" algn="just"/>
            <a:r>
              <a:rPr lang="it-IT" sz="2800" dirty="0" smtClean="0"/>
              <a:t>Orientamento, ricerca delle informazioni rilevanti (aumento della comunicazione).</a:t>
            </a:r>
          </a:p>
          <a:p>
            <a:pPr marL="268288" indent="-268288" algn="just"/>
            <a:r>
              <a:rPr lang="it-IT" sz="2800" dirty="0" smtClean="0"/>
              <a:t>Valutazione, si valutano le diverse idee.</a:t>
            </a:r>
          </a:p>
          <a:p>
            <a:pPr marL="268288" indent="-268288" algn="just"/>
            <a:r>
              <a:rPr lang="it-IT" sz="2800" dirty="0" smtClean="0"/>
              <a:t>Controllo reciproco, al fine di prendere una buona decisione (aumento dell’attività espressiva).</a:t>
            </a:r>
          </a:p>
          <a:p>
            <a:pPr marL="268288" indent="-268288" algn="just"/>
            <a:endParaRPr lang="it-IT" sz="2800" dirty="0" smtClean="0"/>
          </a:p>
          <a:p>
            <a:pPr marL="0" indent="0" algn="just">
              <a:buNone/>
            </a:pPr>
            <a:r>
              <a:rPr lang="it-IT" sz="2800" dirty="0" smtClean="0"/>
              <a:t>In base a questo </a:t>
            </a:r>
            <a:r>
              <a:rPr lang="it-IT" sz="2800" dirty="0" err="1" smtClean="0"/>
              <a:t>Bales</a:t>
            </a:r>
            <a:r>
              <a:rPr lang="it-IT" sz="2800" dirty="0" smtClean="0"/>
              <a:t> ha progettato L’</a:t>
            </a:r>
            <a:r>
              <a:rPr lang="it-IT" sz="2800" dirty="0" err="1" smtClean="0"/>
              <a:t>Interaction</a:t>
            </a:r>
            <a:r>
              <a:rPr lang="it-IT" sz="2800" dirty="0" smtClean="0"/>
              <a:t> </a:t>
            </a:r>
            <a:r>
              <a:rPr lang="it-IT" sz="2800" dirty="0" err="1" smtClean="0"/>
              <a:t>Process</a:t>
            </a:r>
            <a:r>
              <a:rPr lang="it-IT" sz="2800" dirty="0" smtClean="0"/>
              <a:t> </a:t>
            </a:r>
            <a:r>
              <a:rPr lang="it-IT" sz="2800" dirty="0" err="1" smtClean="0"/>
              <a:t>Analysis</a:t>
            </a:r>
            <a:r>
              <a:rPr lang="it-IT" sz="2800" dirty="0" smtClean="0"/>
              <a:t> (IPA) che è uno strumento per codificare l’osservazione e l’analisi delle interazioni di gruppo.</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29</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r>
              <a:rPr lang="it-IT" sz="3000" b="1" dirty="0" smtClean="0">
                <a:solidFill>
                  <a:srgbClr val="660066"/>
                </a:solidFill>
              </a:rPr>
              <a:t>La realtà dei gruppi</a:t>
            </a:r>
            <a:endParaRPr lang="it-IT" sz="3000" b="1" dirty="0">
              <a:solidFill>
                <a:srgbClr val="660066"/>
              </a:solidFill>
            </a:endParaRPr>
          </a:p>
        </p:txBody>
      </p:sp>
      <p:sp>
        <p:nvSpPr>
          <p:cNvPr id="3" name="Segnaposto contenuto 2"/>
          <p:cNvSpPr>
            <a:spLocks noGrp="1"/>
          </p:cNvSpPr>
          <p:nvPr>
            <p:ph idx="1"/>
          </p:nvPr>
        </p:nvSpPr>
        <p:spPr>
          <a:xfrm>
            <a:off x="457200" y="925861"/>
            <a:ext cx="8229600" cy="2249428"/>
          </a:xfrm>
        </p:spPr>
        <p:txBody>
          <a:bodyPr>
            <a:normAutofit/>
          </a:bodyPr>
          <a:lstStyle/>
          <a:p>
            <a:pPr>
              <a:buNone/>
            </a:pPr>
            <a:r>
              <a:rPr lang="it-IT" sz="2800" dirty="0" smtClean="0"/>
              <a:t>Caratteristiche fondamentali dei gruppi</a:t>
            </a:r>
          </a:p>
          <a:p>
            <a:r>
              <a:rPr lang="it-IT" sz="2800" dirty="0" smtClean="0"/>
              <a:t>Destino comune</a:t>
            </a:r>
          </a:p>
          <a:p>
            <a:r>
              <a:rPr lang="it-IT" sz="2800" dirty="0" smtClean="0"/>
              <a:t>Struttura sociale</a:t>
            </a:r>
          </a:p>
          <a:p>
            <a:r>
              <a:rPr lang="it-IT" sz="2800" dirty="0" smtClean="0"/>
              <a:t>Interazione faccia a faccia</a:t>
            </a:r>
            <a:endParaRPr lang="it-IT" sz="2800" dirty="0"/>
          </a:p>
        </p:txBody>
      </p:sp>
      <p:sp>
        <p:nvSpPr>
          <p:cNvPr id="5" name="Segnaposto contenuto 2"/>
          <p:cNvSpPr txBox="1">
            <a:spLocks/>
          </p:cNvSpPr>
          <p:nvPr/>
        </p:nvSpPr>
        <p:spPr>
          <a:xfrm>
            <a:off x="460188" y="3419237"/>
            <a:ext cx="8229600" cy="2249428"/>
          </a:xfrm>
          <a:prstGeom prst="rect">
            <a:avLst/>
          </a:prstGeom>
        </p:spPr>
        <p:txBody>
          <a:bodyPr vert="horz" lIns="91440" tIns="45720" rIns="91440" bIns="45720" rtlCol="0">
            <a:normAutofit/>
          </a:bodyPr>
          <a:lstStyle/>
          <a:p>
            <a:pPr marR="0" lvl="0" algn="just" defTabSz="457200" rtl="0" eaLnBrk="1" fontAlgn="auto" latinLnBrk="0" hangingPunct="1">
              <a:lnSpc>
                <a:spcPct val="100000"/>
              </a:lnSpc>
              <a:spcBef>
                <a:spcPct val="20000"/>
              </a:spcBef>
              <a:spcAft>
                <a:spcPts val="0"/>
              </a:spcAft>
              <a:buClrTx/>
              <a:buSzTx/>
              <a:buFont typeface="Arial"/>
              <a:buNone/>
              <a:tabLst/>
              <a:defRPr/>
            </a:pPr>
            <a:r>
              <a:rPr lang="it-IT" sz="2800" dirty="0" smtClean="0"/>
              <a:t>Un gruppo esiste quando due o più individui percepiscono se stessi come membri della medesima categoria sociale (</a:t>
            </a:r>
            <a:r>
              <a:rPr lang="it-IT" sz="2800" i="1" dirty="0" err="1" smtClean="0"/>
              <a:t>autocategorizzazione</a:t>
            </a:r>
            <a:r>
              <a:rPr lang="it-IT" sz="2800" dirty="0" smtClean="0"/>
              <a:t>, Turner, 1982) e quando la sua esistenza è riconosciuta da almeno un’altra persona (</a:t>
            </a:r>
            <a:r>
              <a:rPr lang="it-IT" sz="2800" dirty="0" err="1" smtClean="0"/>
              <a:t>Brown</a:t>
            </a:r>
            <a:r>
              <a:rPr lang="it-IT" sz="2800" dirty="0" smtClean="0"/>
              <a:t>, 2000).</a:t>
            </a: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Segnaposto numero diapositiva 5"/>
          <p:cNvSpPr>
            <a:spLocks noGrp="1"/>
          </p:cNvSpPr>
          <p:nvPr>
            <p:ph type="sldNum" sz="quarter" idx="12"/>
          </p:nvPr>
        </p:nvSpPr>
        <p:spPr/>
        <p:txBody>
          <a:bodyPr/>
          <a:lstStyle/>
          <a:p>
            <a:fld id="{56D30F9B-B80C-7845-98C8-BFF4F9F68C62}" type="slidenum">
              <a:rPr lang="it-IT" smtClean="0"/>
              <a:pPr/>
              <a:t>3</a:t>
            </a:fld>
            <a:endParaRPr lang="it-IT"/>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54120"/>
            <a:ext cx="8229600" cy="6203184"/>
          </a:xfrm>
        </p:spPr>
        <p:txBody>
          <a:bodyPr>
            <a:noAutofit/>
          </a:bodyPr>
          <a:lstStyle/>
          <a:p>
            <a:pPr marL="0" indent="0" algn="just">
              <a:buNone/>
            </a:pPr>
            <a:r>
              <a:rPr lang="it-IT" sz="2800" dirty="0" smtClean="0"/>
              <a:t>Nell’IPA l’interazione di gruppo viene spezzettata in molti “atti”. </a:t>
            </a:r>
          </a:p>
          <a:p>
            <a:pPr marL="0" indent="0" algn="just">
              <a:buNone/>
            </a:pPr>
            <a:r>
              <a:rPr lang="it-IT" sz="2800" dirty="0" smtClean="0"/>
              <a:t>Gli atti sono definiti come la più piccola parte di comportamento significativa e identificabile che un osservatore può percepire.</a:t>
            </a:r>
          </a:p>
          <a:p>
            <a:pPr marL="0" indent="0" algn="just">
              <a:buNone/>
            </a:pPr>
            <a:endParaRPr lang="it-IT" sz="2800" dirty="0" smtClean="0"/>
          </a:p>
          <a:p>
            <a:pPr marL="354013" indent="-354013" algn="just"/>
            <a:r>
              <a:rPr lang="it-IT" sz="2800" dirty="0" smtClean="0"/>
              <a:t>Ogni atto viene classificato dall’osservatore in una di 12 categorie mutualmente esclusive, insieme all’indicazione di chi ha compiuto l’atto e verso chi era rivolto.</a:t>
            </a:r>
          </a:p>
          <a:p>
            <a:pPr marL="354013" indent="-354013" algn="just"/>
            <a:r>
              <a:rPr lang="it-IT" sz="2800" dirty="0" smtClean="0"/>
              <a:t>Al termine dell’osservazione si contano gli atti presenti in ogni categoria e si stila un profilo del gruppo o degli individui che lo compongono.</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30</a:t>
            </a:fld>
            <a:endParaRPr lang="it-IT"/>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8023"/>
            <a:ext cx="8229600" cy="588962"/>
          </a:xfrm>
        </p:spPr>
        <p:txBody>
          <a:bodyPr>
            <a:normAutofit/>
          </a:bodyPr>
          <a:lstStyle/>
          <a:p>
            <a:pPr algn="l"/>
            <a:r>
              <a:rPr lang="it-IT" sz="2400" dirty="0" err="1" smtClean="0"/>
              <a:t>Interaction</a:t>
            </a:r>
            <a:r>
              <a:rPr lang="it-IT" sz="2400" dirty="0" smtClean="0"/>
              <a:t> </a:t>
            </a:r>
            <a:r>
              <a:rPr lang="it-IT" sz="2400" dirty="0" err="1" smtClean="0"/>
              <a:t>Process</a:t>
            </a:r>
            <a:r>
              <a:rPr lang="it-IT" sz="2400" dirty="0" smtClean="0"/>
              <a:t> </a:t>
            </a:r>
            <a:r>
              <a:rPr lang="it-IT" sz="2400" dirty="0" err="1" smtClean="0"/>
              <a:t>Analysis</a:t>
            </a:r>
            <a:endParaRPr lang="it-IT" sz="2400" dirty="0"/>
          </a:p>
        </p:txBody>
      </p:sp>
      <p:graphicFrame>
        <p:nvGraphicFramePr>
          <p:cNvPr id="6" name="Tabella 5"/>
          <p:cNvGraphicFramePr>
            <a:graphicFrameLocks noGrp="1"/>
          </p:cNvGraphicFramePr>
          <p:nvPr/>
        </p:nvGraphicFramePr>
        <p:xfrm>
          <a:off x="603179" y="759652"/>
          <a:ext cx="7776234" cy="5120640"/>
        </p:xfrm>
        <a:graphic>
          <a:graphicData uri="http://schemas.openxmlformats.org/drawingml/2006/table">
            <a:tbl>
              <a:tblPr firstRow="1" bandRow="1">
                <a:tableStyleId>{5C22544A-7EE6-4342-B048-85BDC9FD1C3A}</a:tableStyleId>
              </a:tblPr>
              <a:tblGrid>
                <a:gridCol w="2097503"/>
                <a:gridCol w="1474427"/>
                <a:gridCol w="3605773"/>
                <a:gridCol w="598531"/>
              </a:tblGrid>
              <a:tr h="370840">
                <a:tc rowSpan="3">
                  <a:txBody>
                    <a:bodyPr/>
                    <a:lstStyle/>
                    <a:p>
                      <a:r>
                        <a:rPr lang="it-IT" sz="2200" b="0" dirty="0" smtClean="0">
                          <a:solidFill>
                            <a:srgbClr val="000000"/>
                          </a:solidFill>
                        </a:rPr>
                        <a:t>Area espressiva Positiva</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r>
                        <a:rPr lang="it-IT" sz="2200" b="0" dirty="0" smtClean="0">
                          <a:solidFill>
                            <a:srgbClr val="000000"/>
                          </a:solidFill>
                        </a:rPr>
                        <a:t>Reazioni positive</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Dimostra solidarietà</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err="1" smtClean="0">
                          <a:solidFill>
                            <a:srgbClr val="000000"/>
                          </a:solidFill>
                        </a:rPr>
                        <a:t>F</a:t>
                      </a:r>
                      <a:r>
                        <a:rPr lang="it-IT" sz="2200" b="0" dirty="0" smtClean="0">
                          <a:solidFill>
                            <a:srgbClr val="000000"/>
                          </a:solidFill>
                        </a:rPr>
                        <a:t>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r>
              <a:tr h="370840">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Allenta le tensioni</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E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r>
              <a:tr h="370840">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Si dimostra d’accordo</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err="1" smtClean="0">
                          <a:solidFill>
                            <a:srgbClr val="000000"/>
                          </a:solidFill>
                        </a:rPr>
                        <a:t>D</a:t>
                      </a:r>
                      <a:r>
                        <a:rPr lang="it-IT" sz="2200" b="0" dirty="0" smtClean="0">
                          <a:solidFill>
                            <a:srgbClr val="000000"/>
                          </a:solidFill>
                        </a:rPr>
                        <a:t>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r>
              <a:tr h="370840">
                <a:tc rowSpan="6">
                  <a:txBody>
                    <a:bodyPr/>
                    <a:lstStyle/>
                    <a:p>
                      <a:r>
                        <a:rPr lang="it-IT" sz="2200" b="0" dirty="0" smtClean="0">
                          <a:solidFill>
                            <a:srgbClr val="000000"/>
                          </a:solidFill>
                        </a:rPr>
                        <a:t>Area del compito</a:t>
                      </a:r>
                    </a:p>
                    <a:p>
                      <a:r>
                        <a:rPr lang="it-IT" sz="2200" b="0" dirty="0" smtClean="0">
                          <a:solidFill>
                            <a:srgbClr val="000000"/>
                          </a:solidFill>
                        </a:rPr>
                        <a:t>Neutra</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r>
                        <a:rPr lang="it-IT" sz="2200" b="0" dirty="0" smtClean="0">
                          <a:solidFill>
                            <a:srgbClr val="000000"/>
                          </a:solidFill>
                        </a:rPr>
                        <a:t>Tentativi di risposta</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Dà suggerimenti</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err="1" smtClean="0">
                          <a:solidFill>
                            <a:srgbClr val="000000"/>
                          </a:solidFill>
                        </a:rPr>
                        <a:t>C</a:t>
                      </a:r>
                      <a:r>
                        <a:rPr lang="it-IT" sz="2200" b="0" dirty="0" smtClean="0">
                          <a:solidFill>
                            <a:srgbClr val="000000"/>
                          </a:solidFill>
                        </a:rPr>
                        <a:t>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r>
              <a:tr h="370840">
                <a:tc vMerge="1">
                  <a:txBody>
                    <a:bodyPr/>
                    <a:lstStyle/>
                    <a:p>
                      <a:endParaRPr lang="it-IT" b="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Esprime opinioni</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err="1" smtClean="0">
                          <a:solidFill>
                            <a:srgbClr val="000000"/>
                          </a:solidFill>
                        </a:rPr>
                        <a:t>B</a:t>
                      </a:r>
                      <a:r>
                        <a:rPr lang="it-IT" sz="2200" b="0" dirty="0" smtClean="0">
                          <a:solidFill>
                            <a:srgbClr val="000000"/>
                          </a:solidFill>
                        </a:rPr>
                        <a:t>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r>
              <a:tr h="370840">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Fornisce orientamenti</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A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r>
              <a:tr h="370840">
                <a:tc vMerge="1">
                  <a:txBody>
                    <a:bodyPr/>
                    <a:lstStyle/>
                    <a:p>
                      <a:endParaRPr lang="it-IT" b="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r>
                        <a:rPr lang="it-IT" sz="2200" b="0" dirty="0" smtClean="0">
                          <a:solidFill>
                            <a:srgbClr val="000000"/>
                          </a:solidFill>
                        </a:rPr>
                        <a:t>Domande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Chiede orientamenti</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A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r>
              <a:tr h="370840">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Chiede opinioni</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err="1" smtClean="0">
                          <a:solidFill>
                            <a:srgbClr val="000000"/>
                          </a:solidFill>
                        </a:rPr>
                        <a:t>B</a:t>
                      </a:r>
                      <a:r>
                        <a:rPr lang="it-IT" sz="2200" b="0" baseline="0" dirty="0" smtClean="0">
                          <a:solidFill>
                            <a:srgbClr val="000000"/>
                          </a:solidFill>
                        </a:rPr>
                        <a:t>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r>
              <a:tr h="370840">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Chiede suggerimenti</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err="1" smtClean="0">
                          <a:solidFill>
                            <a:srgbClr val="000000"/>
                          </a:solidFill>
                        </a:rPr>
                        <a:t>C</a:t>
                      </a:r>
                      <a:r>
                        <a:rPr lang="it-IT" sz="2200" b="0" dirty="0" smtClean="0">
                          <a:solidFill>
                            <a:srgbClr val="000000"/>
                          </a:solidFill>
                        </a:rPr>
                        <a:t>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r>
              <a:tr h="370840">
                <a:tc rowSpan="3">
                  <a:txBody>
                    <a:bodyPr/>
                    <a:lstStyle/>
                    <a:p>
                      <a:r>
                        <a:rPr lang="it-IT" sz="2200" b="0" dirty="0" smtClean="0">
                          <a:solidFill>
                            <a:srgbClr val="000000"/>
                          </a:solidFill>
                        </a:rPr>
                        <a:t>Area espressiva</a:t>
                      </a:r>
                    </a:p>
                    <a:p>
                      <a:r>
                        <a:rPr lang="it-IT" sz="2200" b="0" dirty="0" smtClean="0">
                          <a:solidFill>
                            <a:srgbClr val="000000"/>
                          </a:solidFill>
                        </a:rPr>
                        <a:t>Negativa</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r>
                        <a:rPr lang="it-IT" sz="2200" b="0" dirty="0" smtClean="0">
                          <a:solidFill>
                            <a:srgbClr val="000000"/>
                          </a:solidFill>
                        </a:rPr>
                        <a:t>Reazioni</a:t>
                      </a:r>
                      <a:r>
                        <a:rPr lang="it-IT" sz="2200" b="0" baseline="0" dirty="0" smtClean="0">
                          <a:solidFill>
                            <a:srgbClr val="000000"/>
                          </a:solidFill>
                        </a:rPr>
                        <a:t> negative</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Disapprova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err="1" smtClean="0">
                          <a:solidFill>
                            <a:srgbClr val="000000"/>
                          </a:solidFill>
                        </a:rPr>
                        <a:t>D</a:t>
                      </a:r>
                      <a:r>
                        <a:rPr lang="it-IT" sz="2200" b="0" dirty="0" smtClean="0">
                          <a:solidFill>
                            <a:srgbClr val="000000"/>
                          </a:solidFill>
                        </a:rPr>
                        <a:t>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r>
              <a:tr h="370840">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Dimostra tensione</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E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r>
              <a:tr h="370840">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lang="it-IT" b="0" dirty="0">
                        <a:solidFill>
                          <a:srgbClr val="000000"/>
                        </a:solidFill>
                      </a:endParaRPr>
                    </a:p>
                  </a:txBody>
                  <a:tcP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smtClean="0">
                          <a:solidFill>
                            <a:srgbClr val="000000"/>
                          </a:solidFill>
                        </a:rPr>
                        <a:t>Mostra antagonismo</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it-IT" sz="2200" b="0" dirty="0" err="1" smtClean="0">
                          <a:solidFill>
                            <a:srgbClr val="000000"/>
                          </a:solidFill>
                        </a:rPr>
                        <a:t>F</a:t>
                      </a:r>
                      <a:r>
                        <a:rPr lang="it-IT" sz="2200" b="0" dirty="0" smtClean="0">
                          <a:solidFill>
                            <a:srgbClr val="000000"/>
                          </a:solidFill>
                        </a:rPr>
                        <a:t> </a:t>
                      </a:r>
                      <a:endParaRPr lang="it-IT" sz="2200" b="0" dirty="0">
                        <a:solidFill>
                          <a:srgbClr val="000000"/>
                        </a:solidFill>
                      </a:endParaRPr>
                    </a:p>
                  </a:txBody>
                  <a:tcPr anchor="ctr">
                    <a:lnL w="12700" cap="flat" cmpd="sng" algn="ctr">
                      <a:solidFill>
                        <a:prstClr val="black"/>
                      </a:solidFill>
                      <a:prstDash val="solid"/>
                      <a:round/>
                      <a:headEnd type="none" w="med" len="med"/>
                      <a:tailEnd type="none" w="med" len="me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ap="flat" cmpd="sng" algn="ctr">
                      <a:solidFill>
                        <a:prstClr val="black"/>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8" name="Titolo 1"/>
          <p:cNvSpPr txBox="1">
            <a:spLocks/>
          </p:cNvSpPr>
          <p:nvPr/>
        </p:nvSpPr>
        <p:spPr>
          <a:xfrm>
            <a:off x="565806" y="5909490"/>
            <a:ext cx="8229600" cy="758722"/>
          </a:xfrm>
          <a:prstGeom prst="rect">
            <a:avLst/>
          </a:prstGeom>
        </p:spPr>
        <p:txBody>
          <a:bodyPr vert="horz" lIns="91440" tIns="45720" rIns="91440" bIns="45720" rtlCol="0" anchor="ctr">
            <a:normAutofit lnSpcReduction="100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it-IT" sz="2200" b="0" i="0" u="none" strike="noStrike" kern="1200" cap="none" spc="0" normalizeH="0" baseline="0" noProof="0" dirty="0" smtClean="0">
                <a:ln>
                  <a:noFill/>
                </a:ln>
                <a:solidFill>
                  <a:schemeClr val="tx1"/>
                </a:solidFill>
                <a:effectLst/>
                <a:uLnTx/>
                <a:uFillTx/>
                <a:latin typeface="+mj-lt"/>
                <a:ea typeface="+mj-ea"/>
                <a:cs typeface="+mj-cs"/>
              </a:rPr>
              <a:t>Problemi: A) comunicazione, </a:t>
            </a:r>
            <a:r>
              <a:rPr kumimoji="0" lang="it-IT" sz="2200" b="0" i="0" u="none" strike="noStrike" kern="1200" cap="none" spc="0" normalizeH="0" baseline="0" noProof="0" dirty="0" err="1" smtClean="0">
                <a:ln>
                  <a:noFill/>
                </a:ln>
                <a:solidFill>
                  <a:schemeClr val="tx1"/>
                </a:solidFill>
                <a:effectLst/>
                <a:uLnTx/>
                <a:uFillTx/>
                <a:latin typeface="+mj-lt"/>
                <a:ea typeface="+mj-ea"/>
                <a:cs typeface="+mj-cs"/>
              </a:rPr>
              <a:t>B</a:t>
            </a:r>
            <a:r>
              <a:rPr kumimoji="0" lang="it-IT" sz="2200" b="0" i="0" u="none" strike="noStrike" kern="1200" cap="none" spc="0" normalizeH="0" baseline="0" noProof="0" dirty="0" smtClean="0">
                <a:ln>
                  <a:noFill/>
                </a:ln>
                <a:solidFill>
                  <a:schemeClr val="tx1"/>
                </a:solidFill>
                <a:effectLst/>
                <a:uLnTx/>
                <a:uFillTx/>
                <a:latin typeface="+mj-lt"/>
                <a:ea typeface="+mj-ea"/>
                <a:cs typeface="+mj-cs"/>
              </a:rPr>
              <a:t>) valutazione, </a:t>
            </a:r>
            <a:r>
              <a:rPr kumimoji="0" lang="it-IT" sz="2200" b="0" i="0" u="none" strike="noStrike" kern="1200" cap="none" spc="0" normalizeH="0" baseline="0" noProof="0" dirty="0" err="1" smtClean="0">
                <a:ln>
                  <a:noFill/>
                </a:ln>
                <a:solidFill>
                  <a:schemeClr val="tx1"/>
                </a:solidFill>
                <a:effectLst/>
                <a:uLnTx/>
                <a:uFillTx/>
                <a:latin typeface="+mj-lt"/>
                <a:ea typeface="+mj-ea"/>
                <a:cs typeface="+mj-cs"/>
              </a:rPr>
              <a:t>C</a:t>
            </a:r>
            <a:r>
              <a:rPr kumimoji="0" lang="it-IT" sz="2200" b="0" i="0" u="none" strike="noStrike" kern="1200" cap="none" spc="0" normalizeH="0" baseline="0" noProof="0" dirty="0" smtClean="0">
                <a:ln>
                  <a:noFill/>
                </a:ln>
                <a:solidFill>
                  <a:schemeClr val="tx1"/>
                </a:solidFill>
                <a:effectLst/>
                <a:uLnTx/>
                <a:uFillTx/>
                <a:latin typeface="+mj-lt"/>
                <a:ea typeface="+mj-ea"/>
                <a:cs typeface="+mj-cs"/>
              </a:rPr>
              <a:t>) controllo, </a:t>
            </a:r>
            <a:r>
              <a:rPr kumimoji="0" lang="it-IT" sz="2200" b="0" i="0" u="none" strike="noStrike" kern="1200" cap="none" spc="0" normalizeH="0" baseline="0" noProof="0" dirty="0" err="1" smtClean="0">
                <a:ln>
                  <a:noFill/>
                </a:ln>
                <a:solidFill>
                  <a:schemeClr val="tx1"/>
                </a:solidFill>
                <a:effectLst/>
                <a:uLnTx/>
                <a:uFillTx/>
                <a:latin typeface="+mj-lt"/>
                <a:ea typeface="+mj-ea"/>
                <a:cs typeface="+mj-cs"/>
              </a:rPr>
              <a:t>D</a:t>
            </a:r>
            <a:r>
              <a:rPr kumimoji="0" lang="it-IT" sz="2200" b="0" i="0" u="none" strike="noStrike" kern="1200" cap="none" spc="0" normalizeH="0" baseline="0" noProof="0" dirty="0" smtClean="0">
                <a:ln>
                  <a:noFill/>
                </a:ln>
                <a:solidFill>
                  <a:schemeClr val="tx1"/>
                </a:solidFill>
                <a:effectLst/>
                <a:uLnTx/>
                <a:uFillTx/>
                <a:latin typeface="+mj-lt"/>
                <a:ea typeface="+mj-ea"/>
                <a:cs typeface="+mj-cs"/>
              </a:rPr>
              <a:t>) decisione, E)</a:t>
            </a:r>
            <a:r>
              <a:rPr kumimoji="0" lang="it-IT" sz="2200" b="0" i="0" u="none" strike="noStrike" kern="1200" cap="none" spc="0" normalizeH="0" noProof="0" dirty="0" smtClean="0">
                <a:ln>
                  <a:noFill/>
                </a:ln>
                <a:solidFill>
                  <a:schemeClr val="tx1"/>
                </a:solidFill>
                <a:effectLst/>
                <a:uLnTx/>
                <a:uFillTx/>
                <a:latin typeface="+mj-lt"/>
                <a:ea typeface="+mj-ea"/>
                <a:cs typeface="+mj-cs"/>
              </a:rPr>
              <a:t> riduzione della tensione, </a:t>
            </a:r>
            <a:r>
              <a:rPr kumimoji="0" lang="it-IT" sz="2200" b="0" i="0" u="none" strike="noStrike" kern="1200" cap="none" spc="0" normalizeH="0" noProof="0" dirty="0" err="1" smtClean="0">
                <a:ln>
                  <a:noFill/>
                </a:ln>
                <a:solidFill>
                  <a:schemeClr val="tx1"/>
                </a:solidFill>
                <a:effectLst/>
                <a:uLnTx/>
                <a:uFillTx/>
                <a:latin typeface="+mj-lt"/>
                <a:ea typeface="+mj-ea"/>
                <a:cs typeface="+mj-cs"/>
              </a:rPr>
              <a:t>F</a:t>
            </a:r>
            <a:r>
              <a:rPr kumimoji="0" lang="it-IT" sz="2200" b="0" i="0" u="none" strike="noStrike" kern="1200" cap="none" spc="0" normalizeH="0" noProof="0" dirty="0" smtClean="0">
                <a:ln>
                  <a:noFill/>
                </a:ln>
                <a:solidFill>
                  <a:schemeClr val="tx1"/>
                </a:solidFill>
                <a:effectLst/>
                <a:uLnTx/>
                <a:uFillTx/>
                <a:latin typeface="+mj-lt"/>
                <a:ea typeface="+mj-ea"/>
                <a:cs typeface="+mj-cs"/>
              </a:rPr>
              <a:t>) integrazione.</a:t>
            </a:r>
            <a:r>
              <a:rPr kumimoji="0" lang="it-IT" sz="2200" b="0" i="0" u="none" strike="noStrike" kern="1200" cap="none" spc="0" normalizeH="0" baseline="0" noProof="0" dirty="0" smtClean="0">
                <a:ln>
                  <a:noFill/>
                </a:ln>
                <a:solidFill>
                  <a:schemeClr val="tx1"/>
                </a:solidFill>
                <a:effectLst/>
                <a:uLnTx/>
                <a:uFillTx/>
                <a:latin typeface="+mj-lt"/>
                <a:ea typeface="+mj-ea"/>
                <a:cs typeface="+mj-cs"/>
              </a:rPr>
              <a:t>  </a:t>
            </a:r>
            <a:endParaRPr kumimoji="0" lang="it-IT" sz="22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Segnaposto numero diapositiva 4"/>
          <p:cNvSpPr>
            <a:spLocks noGrp="1"/>
          </p:cNvSpPr>
          <p:nvPr>
            <p:ph type="sldNum" sz="quarter" idx="12"/>
          </p:nvPr>
        </p:nvSpPr>
        <p:spPr/>
        <p:txBody>
          <a:bodyPr/>
          <a:lstStyle/>
          <a:p>
            <a:fld id="{56D30F9B-B80C-7845-98C8-BFF4F9F68C62}" type="slidenum">
              <a:rPr lang="it-IT" smtClean="0"/>
              <a:pPr/>
              <a:t>31</a:t>
            </a:fld>
            <a:endParaRPr lang="it-IT"/>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pPr algn="l"/>
            <a:r>
              <a:rPr lang="it-IT" sz="3000" b="1" dirty="0" smtClean="0"/>
              <a:t>Coesione </a:t>
            </a:r>
            <a:r>
              <a:rPr lang="it-IT" sz="3000" b="1" smtClean="0"/>
              <a:t>del gruppo</a:t>
            </a:r>
            <a:endParaRPr lang="it-IT" sz="3000" b="1" dirty="0"/>
          </a:p>
        </p:txBody>
      </p:sp>
      <p:sp>
        <p:nvSpPr>
          <p:cNvPr id="3" name="Segnaposto contenuto 2"/>
          <p:cNvSpPr>
            <a:spLocks noGrp="1"/>
          </p:cNvSpPr>
          <p:nvPr>
            <p:ph idx="1"/>
          </p:nvPr>
        </p:nvSpPr>
        <p:spPr>
          <a:xfrm>
            <a:off x="457200" y="853076"/>
            <a:ext cx="8229600" cy="5907235"/>
          </a:xfrm>
        </p:spPr>
        <p:txBody>
          <a:bodyPr>
            <a:noAutofit/>
          </a:bodyPr>
          <a:lstStyle/>
          <a:p>
            <a:pPr marL="0" indent="0" algn="just">
              <a:buNone/>
            </a:pPr>
            <a:r>
              <a:rPr lang="it-IT" sz="2800" dirty="0" smtClean="0"/>
              <a:t>Un gruppo coeso è un gruppo capace di restare unito e al quale i suoi membri desiderano continuare ad appartenere.</a:t>
            </a:r>
          </a:p>
          <a:p>
            <a:pPr marL="0" indent="0" algn="just">
              <a:buNone/>
            </a:pPr>
            <a:r>
              <a:rPr lang="it-IT" sz="2800" dirty="0" smtClean="0"/>
              <a:t>La coesione è la somma dei legami interpersonali esistenti tra i vari membri di un gruppo.</a:t>
            </a:r>
          </a:p>
          <a:p>
            <a:pPr marL="0" indent="0" algn="just">
              <a:buNone/>
            </a:pPr>
            <a:r>
              <a:rPr lang="it-IT" sz="2800" dirty="0" smtClean="0"/>
              <a:t>Limiti:</a:t>
            </a:r>
          </a:p>
          <a:p>
            <a:pPr marL="354013" indent="-354013" algn="just"/>
            <a:r>
              <a:rPr lang="it-IT" sz="2800" dirty="0" smtClean="0"/>
              <a:t>Riduce il gruppo alla somma dei membri che lo compongono</a:t>
            </a:r>
          </a:p>
          <a:p>
            <a:pPr marL="354013" indent="-354013" algn="just"/>
            <a:r>
              <a:rPr lang="it-IT" sz="2800" dirty="0" smtClean="0"/>
              <a:t>Difficoltà empiriche</a:t>
            </a:r>
          </a:p>
          <a:p>
            <a:pPr marL="354013" indent="-354013" algn="just"/>
            <a:r>
              <a:rPr lang="it-IT" sz="2800" dirty="0" smtClean="0"/>
              <a:t>Il gruppo può essere coeso anche se i membri non si piacciono</a:t>
            </a:r>
          </a:p>
          <a:p>
            <a:pPr marL="354013" indent="-354013" algn="just"/>
            <a:r>
              <a:rPr lang="it-IT" sz="2800" dirty="0" smtClean="0"/>
              <a:t>Non si può applicare a gruppi ampi</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32</a:t>
            </a:fld>
            <a:endParaRPr lang="it-IT"/>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53076"/>
            <a:ext cx="8229600" cy="5618751"/>
          </a:xfrm>
        </p:spPr>
        <p:txBody>
          <a:bodyPr>
            <a:noAutofit/>
          </a:bodyPr>
          <a:lstStyle/>
          <a:p>
            <a:pPr marL="0" indent="0" algn="just">
              <a:buNone/>
            </a:pPr>
            <a:r>
              <a:rPr lang="it-IT" sz="2800" dirty="0" err="1" smtClean="0"/>
              <a:t>Hogg</a:t>
            </a:r>
            <a:r>
              <a:rPr lang="it-IT" sz="2800" dirty="0" smtClean="0"/>
              <a:t> definisce coesione l’attrazione dei membri all’idea di gruppo e alla sua immagine </a:t>
            </a:r>
            <a:r>
              <a:rPr lang="it-IT" sz="2800" dirty="0" err="1" smtClean="0"/>
              <a:t>prototipica</a:t>
            </a:r>
            <a:r>
              <a:rPr lang="it-IT" sz="2800" dirty="0" smtClean="0"/>
              <a:t>.</a:t>
            </a:r>
          </a:p>
          <a:p>
            <a:pPr marL="0" indent="0" algn="just">
              <a:buNone/>
            </a:pPr>
            <a:endParaRPr lang="it-IT" sz="2800" dirty="0" smtClean="0"/>
          </a:p>
          <a:p>
            <a:pPr marL="0" indent="0" algn="just">
              <a:buNone/>
            </a:pPr>
            <a:r>
              <a:rPr lang="it-IT" sz="2800" dirty="0" smtClean="0"/>
              <a:t>Il gruppo è coeso quando i suoi membri si identificano con esso, in termini di caratteristiche e ideali che lo distinguono da altri gruppi.</a:t>
            </a:r>
          </a:p>
          <a:p>
            <a:pPr marL="0" indent="0" algn="just">
              <a:buNone/>
            </a:pPr>
            <a:endParaRPr lang="it-IT" sz="2800" dirty="0" smtClean="0"/>
          </a:p>
          <a:p>
            <a:pPr marL="0" indent="0" algn="just">
              <a:buNone/>
            </a:pPr>
            <a:r>
              <a:rPr lang="it-IT" sz="2800" dirty="0" smtClean="0"/>
              <a:t>La coesione è dovuta all’attrazione sociale.</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33</a:t>
            </a:fld>
            <a:endParaRPr lang="it-IT"/>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53076"/>
            <a:ext cx="8229600" cy="5618751"/>
          </a:xfrm>
        </p:spPr>
        <p:txBody>
          <a:bodyPr>
            <a:noAutofit/>
          </a:bodyPr>
          <a:lstStyle/>
          <a:p>
            <a:pPr marL="0" indent="0" algn="just">
              <a:buNone/>
            </a:pPr>
            <a:r>
              <a:rPr lang="it-IT" sz="2800" dirty="0" smtClean="0"/>
              <a:t>Fattori che influenzano la coesione</a:t>
            </a:r>
          </a:p>
          <a:p>
            <a:pPr marL="354013" indent="-354013" algn="just"/>
            <a:r>
              <a:rPr lang="it-IT" sz="2800" dirty="0" smtClean="0"/>
              <a:t>Prossimità fisica, i gruppi di amici nascono tra persone che abitano vicino</a:t>
            </a:r>
          </a:p>
          <a:p>
            <a:pPr marL="354013" indent="-354013" algn="just"/>
            <a:r>
              <a:rPr lang="it-IT" sz="2800" dirty="0" smtClean="0"/>
              <a:t>Somiglianza, le interazioni sono connesse ad atteggiamenti comuni</a:t>
            </a:r>
          </a:p>
          <a:p>
            <a:pPr marL="354013" indent="-354013" algn="just"/>
            <a:r>
              <a:rPr lang="it-IT" sz="2800" dirty="0" smtClean="0"/>
              <a:t>Raggiungimento di un obiettivo, un gruppo orientato al compito che raggiunge facilmente un obiettivo è più coeso</a:t>
            </a:r>
          </a:p>
          <a:p>
            <a:pPr marL="354013" indent="-354013" algn="just"/>
            <a:r>
              <a:rPr lang="it-IT" sz="2800" dirty="0" smtClean="0"/>
              <a:t>Competizione con un altro gruppo</a:t>
            </a:r>
          </a:p>
          <a:p>
            <a:pPr marL="354013" indent="-354013" algn="just"/>
            <a:r>
              <a:rPr lang="it-IT" sz="2800" dirty="0" smtClean="0"/>
              <a:t>Successo di gruppo (?)</a:t>
            </a:r>
          </a:p>
          <a:p>
            <a:pPr marL="354013" indent="-354013" algn="just"/>
            <a:r>
              <a:rPr lang="it-IT" sz="2800" dirty="0" smtClean="0"/>
              <a:t>Orientamento </a:t>
            </a:r>
            <a:r>
              <a:rPr lang="it-IT" sz="2800" dirty="0" err="1" smtClean="0"/>
              <a:t>gruppale</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34</a:t>
            </a:fld>
            <a:endParaRPr lang="it-IT"/>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contenuto 2"/>
          <p:cNvSpPr txBox="1">
            <a:spLocks/>
          </p:cNvSpPr>
          <p:nvPr/>
        </p:nvSpPr>
        <p:spPr>
          <a:xfrm>
            <a:off x="463056" y="354119"/>
            <a:ext cx="8229600" cy="1965969"/>
          </a:xfrm>
          <a:prstGeom prst="rect">
            <a:avLst/>
          </a:prstGeom>
        </p:spPr>
        <p:txBody>
          <a:bodyPr vert="horz" lIns="91440" tIns="45720" rIns="91440" bIns="45720" rtlCol="0">
            <a:noAutofit/>
          </a:bodyPr>
          <a:lstStyle/>
          <a:p>
            <a:pPr marL="354013" indent="-354013" algn="just">
              <a:spcBef>
                <a:spcPct val="20000"/>
              </a:spcBef>
              <a:buFont typeface="Arial"/>
              <a:buChar char="•"/>
              <a:defRPr/>
            </a:pPr>
            <a:r>
              <a:rPr lang="it-IT" sz="2800" dirty="0" smtClean="0"/>
              <a:t>Capacità dei gruppo di saturare i bisogni dell’individuo.</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lang="it-IT" sz="2800" dirty="0" smtClean="0"/>
              <a:t>Scelta di appartenere al gruppo e dissonanza cognitiva</a:t>
            </a: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3" name="Grafico 2"/>
          <p:cNvGraphicFramePr/>
          <p:nvPr/>
        </p:nvGraphicFramePr>
        <p:xfrm>
          <a:off x="1707180" y="2320088"/>
          <a:ext cx="6328544" cy="4098240"/>
        </p:xfrm>
        <a:graphic>
          <a:graphicData uri="http://schemas.openxmlformats.org/drawingml/2006/chart">
            <c:chart xmlns:c="http://schemas.openxmlformats.org/drawingml/2006/chart" xmlns:r="http://schemas.openxmlformats.org/officeDocument/2006/relationships" r:id="rId2"/>
          </a:graphicData>
        </a:graphic>
      </p:graphicFrame>
      <p:sp>
        <p:nvSpPr>
          <p:cNvPr id="5" name="CasellaDiTesto 4"/>
          <p:cNvSpPr txBox="1"/>
          <p:nvPr/>
        </p:nvSpPr>
        <p:spPr>
          <a:xfrm>
            <a:off x="1428695" y="2393833"/>
            <a:ext cx="461665" cy="3537011"/>
          </a:xfrm>
          <a:prstGeom prst="rect">
            <a:avLst/>
          </a:prstGeom>
          <a:noFill/>
        </p:spPr>
        <p:txBody>
          <a:bodyPr vert="vert270" wrap="none" rtlCol="0">
            <a:spAutoFit/>
          </a:bodyPr>
          <a:lstStyle/>
          <a:p>
            <a:r>
              <a:rPr lang="it-IT" dirty="0" smtClean="0"/>
              <a:t>Preferenze per i membri dell’</a:t>
            </a:r>
            <a:r>
              <a:rPr lang="it-IT" dirty="0" err="1" smtClean="0"/>
              <a:t>ingroup</a:t>
            </a:r>
            <a:endParaRPr lang="it-IT" dirty="0"/>
          </a:p>
        </p:txBody>
      </p:sp>
      <p:sp>
        <p:nvSpPr>
          <p:cNvPr id="6" name="Segnaposto numero diapositiva 5"/>
          <p:cNvSpPr>
            <a:spLocks noGrp="1"/>
          </p:cNvSpPr>
          <p:nvPr>
            <p:ph type="sldNum" sz="quarter" idx="12"/>
          </p:nvPr>
        </p:nvSpPr>
        <p:spPr/>
        <p:txBody>
          <a:bodyPr/>
          <a:lstStyle/>
          <a:p>
            <a:fld id="{56D30F9B-B80C-7845-98C8-BFF4F9F68C62}" type="slidenum">
              <a:rPr lang="it-IT" smtClean="0"/>
              <a:pPr/>
              <a:t>35</a:t>
            </a:fld>
            <a:endParaRPr lang="it-IT"/>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19798"/>
            <a:ext cx="8229600" cy="6252029"/>
          </a:xfrm>
        </p:spPr>
        <p:txBody>
          <a:bodyPr>
            <a:noAutofit/>
          </a:bodyPr>
          <a:lstStyle/>
          <a:p>
            <a:pPr marL="354013" indent="-354013" algn="just">
              <a:buNone/>
            </a:pPr>
            <a:r>
              <a:rPr lang="it-IT" sz="2800" dirty="0" smtClean="0"/>
              <a:t>Conseguenze della coesione</a:t>
            </a:r>
          </a:p>
          <a:p>
            <a:pPr marL="354013" indent="-354013" algn="just"/>
            <a:r>
              <a:rPr lang="it-IT" sz="2800" dirty="0" smtClean="0"/>
              <a:t>Coesione e produttività si influenzano a vicenda</a:t>
            </a:r>
          </a:p>
          <a:p>
            <a:pPr marL="354013" indent="-354013" algn="just"/>
            <a:r>
              <a:rPr lang="it-IT" sz="2800" dirty="0" smtClean="0"/>
              <a:t>Maggiore adesione alle norme: se queste favoriscono la produttività allora la prestazione migliora, se inibiscono la produttività la prestazione peggiora.</a:t>
            </a:r>
          </a:p>
          <a:p>
            <a:pPr marL="354013" indent="-354013" algn="just"/>
            <a:endParaRPr lang="it-IT" sz="2800" dirty="0"/>
          </a:p>
        </p:txBody>
      </p:sp>
      <p:graphicFrame>
        <p:nvGraphicFramePr>
          <p:cNvPr id="4" name="Grafico 3"/>
          <p:cNvGraphicFramePr/>
          <p:nvPr/>
        </p:nvGraphicFramePr>
        <p:xfrm>
          <a:off x="1524000" y="2723051"/>
          <a:ext cx="6096000" cy="3748775"/>
        </p:xfrm>
        <a:graphic>
          <a:graphicData uri="http://schemas.openxmlformats.org/drawingml/2006/chart">
            <c:chart xmlns:c="http://schemas.openxmlformats.org/drawingml/2006/chart" xmlns:r="http://schemas.openxmlformats.org/officeDocument/2006/relationships" r:id="rId2"/>
          </a:graphicData>
        </a:graphic>
      </p:graphicFrame>
      <p:sp>
        <p:nvSpPr>
          <p:cNvPr id="5" name="Segnaposto numero diapositiva 4"/>
          <p:cNvSpPr>
            <a:spLocks noGrp="1"/>
          </p:cNvSpPr>
          <p:nvPr>
            <p:ph type="sldNum" sz="quarter" idx="12"/>
          </p:nvPr>
        </p:nvSpPr>
        <p:spPr/>
        <p:txBody>
          <a:bodyPr/>
          <a:lstStyle/>
          <a:p>
            <a:fld id="{56D30F9B-B80C-7845-98C8-BFF4F9F68C62}" type="slidenum">
              <a:rPr lang="it-IT" smtClean="0"/>
              <a:pPr/>
              <a:t>36</a:t>
            </a:fld>
            <a:endParaRPr lang="it-IT"/>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1372"/>
            <a:ext cx="8229600" cy="588962"/>
          </a:xfrm>
        </p:spPr>
        <p:txBody>
          <a:bodyPr>
            <a:normAutofit/>
          </a:bodyPr>
          <a:lstStyle/>
          <a:p>
            <a:pPr algn="l"/>
            <a:r>
              <a:rPr lang="it-IT" sz="3000" b="1" dirty="0" smtClean="0"/>
              <a:t>Le norme di gruppo</a:t>
            </a:r>
            <a:endParaRPr lang="it-IT" sz="3000" b="1" dirty="0"/>
          </a:p>
        </p:txBody>
      </p:sp>
      <p:sp>
        <p:nvSpPr>
          <p:cNvPr id="3" name="Segnaposto contenuto 2"/>
          <p:cNvSpPr>
            <a:spLocks noGrp="1"/>
          </p:cNvSpPr>
          <p:nvPr>
            <p:ph idx="1"/>
          </p:nvPr>
        </p:nvSpPr>
        <p:spPr>
          <a:xfrm>
            <a:off x="457200" y="706544"/>
            <a:ext cx="8229600" cy="6004924"/>
          </a:xfrm>
        </p:spPr>
        <p:txBody>
          <a:bodyPr>
            <a:noAutofit/>
          </a:bodyPr>
          <a:lstStyle/>
          <a:p>
            <a:pPr marL="0" indent="0" algn="just">
              <a:buNone/>
            </a:pPr>
            <a:r>
              <a:rPr lang="it-IT" sz="2800" dirty="0" smtClean="0"/>
              <a:t>Una norma è una scala di valori che definisce una gamma di atteggiamenti e comportamenti accettabili per i membri di un gruppo.</a:t>
            </a:r>
          </a:p>
          <a:p>
            <a:pPr marL="0" indent="0" algn="just">
              <a:buNone/>
            </a:pPr>
            <a:endParaRPr lang="it-IT" sz="2800" dirty="0" smtClean="0"/>
          </a:p>
          <a:p>
            <a:pPr marL="0" indent="0" algn="just">
              <a:buNone/>
            </a:pPr>
            <a:r>
              <a:rPr lang="it-IT" sz="2800" dirty="0" smtClean="0"/>
              <a:t>Le norme del gruppo influenzano le norme degli individui che ne fanno parte.</a:t>
            </a:r>
          </a:p>
          <a:p>
            <a:pPr marL="354013" indent="-354013" algn="just"/>
            <a:r>
              <a:rPr lang="it-IT" sz="2800" dirty="0" err="1" smtClean="0"/>
              <a:t>Newcomb</a:t>
            </a:r>
            <a:r>
              <a:rPr lang="it-IT" sz="2800" dirty="0" smtClean="0"/>
              <a:t>: studenti conservatori che frequentano un college liberale cambiano i propri atteggiamenti diventando più progressisti.</a:t>
            </a:r>
          </a:p>
          <a:p>
            <a:pPr marL="354013" indent="-354013" algn="just"/>
            <a:r>
              <a:rPr lang="it-IT" sz="2800" dirty="0" err="1" smtClean="0"/>
              <a:t>Siegel</a:t>
            </a:r>
            <a:r>
              <a:rPr lang="it-IT" sz="2800" dirty="0" smtClean="0"/>
              <a:t> e </a:t>
            </a:r>
            <a:r>
              <a:rPr lang="it-IT" sz="2800" dirty="0" err="1" smtClean="0"/>
              <a:t>Siegel</a:t>
            </a:r>
            <a:r>
              <a:rPr lang="it-IT" sz="2800" dirty="0" smtClean="0"/>
              <a:t>: il livello di autoritarismo degli studenti inseriti in un alloggio di tipo autoritario aumentava rispetto a quello degli studenti inseriti in un alloggio più permissivo.</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37</a:t>
            </a:fld>
            <a:endParaRPr lang="it-IT"/>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624"/>
            <a:ext cx="8229600" cy="5618751"/>
          </a:xfrm>
        </p:spPr>
        <p:txBody>
          <a:bodyPr>
            <a:noAutofit/>
          </a:bodyPr>
          <a:lstStyle/>
          <a:p>
            <a:pPr marL="0" indent="0" algn="just">
              <a:buNone/>
            </a:pPr>
            <a:r>
              <a:rPr lang="it-IT" sz="2800" dirty="0" smtClean="0"/>
              <a:t>Funzioni delle norme per l’individuo</a:t>
            </a:r>
          </a:p>
          <a:p>
            <a:pPr marL="354013" indent="-354013" algn="just"/>
            <a:r>
              <a:rPr lang="it-IT" sz="2800" dirty="0" smtClean="0"/>
              <a:t>Sono un sistema di riferimento attraverso cui si interpreta il mondo </a:t>
            </a:r>
          </a:p>
          <a:p>
            <a:pPr marL="354013" indent="-354013" algn="just"/>
            <a:r>
              <a:rPr lang="it-IT" sz="2800" dirty="0" smtClean="0"/>
              <a:t>Guidano l‘individuo nelle situazione nuove o ambigue (esperimento di </a:t>
            </a:r>
            <a:r>
              <a:rPr lang="it-IT" sz="2800" dirty="0" err="1" smtClean="0"/>
              <a:t>Sherif</a:t>
            </a:r>
            <a:r>
              <a:rPr lang="it-IT" sz="2800" dirty="0" smtClean="0"/>
              <a:t> sull’effetto </a:t>
            </a:r>
            <a:r>
              <a:rPr lang="it-IT" sz="2800" dirty="0" err="1" smtClean="0"/>
              <a:t>autocinetico</a:t>
            </a:r>
            <a:r>
              <a:rPr lang="it-IT" sz="2800" dirty="0" smtClean="0"/>
              <a:t>).</a:t>
            </a:r>
          </a:p>
          <a:p>
            <a:pPr marL="354013" indent="-354013" algn="just"/>
            <a:endParaRPr lang="it-IT" sz="2800" dirty="0" smtClean="0"/>
          </a:p>
          <a:p>
            <a:pPr marL="354013" indent="-354013" algn="just">
              <a:buNone/>
            </a:pPr>
            <a:r>
              <a:rPr lang="it-IT" sz="2800" dirty="0" smtClean="0"/>
              <a:t>Funzioni delle norme per il gruppo</a:t>
            </a:r>
          </a:p>
          <a:p>
            <a:pPr marL="354013" indent="-354013" algn="just"/>
            <a:r>
              <a:rPr lang="it-IT" sz="2800" dirty="0" smtClean="0"/>
              <a:t>Coordinano le attività dei membri del gruppo</a:t>
            </a:r>
          </a:p>
          <a:p>
            <a:pPr marL="354013" indent="-354013" algn="just"/>
            <a:r>
              <a:rPr lang="it-IT" sz="2800" dirty="0" smtClean="0"/>
              <a:t>Contribuiscono a determinare chi fa parte e chi non fa parte del gruppo</a:t>
            </a:r>
          </a:p>
        </p:txBody>
      </p:sp>
      <p:sp>
        <p:nvSpPr>
          <p:cNvPr id="4" name="Segnaposto numero diapositiva 3"/>
          <p:cNvSpPr>
            <a:spLocks noGrp="1"/>
          </p:cNvSpPr>
          <p:nvPr>
            <p:ph type="sldNum" sz="quarter" idx="12"/>
          </p:nvPr>
        </p:nvSpPr>
        <p:spPr/>
        <p:txBody>
          <a:bodyPr/>
          <a:lstStyle/>
          <a:p>
            <a:fld id="{56D30F9B-B80C-7845-98C8-BFF4F9F68C62}" type="slidenum">
              <a:rPr lang="it-IT" smtClean="0"/>
              <a:pPr/>
              <a:t>38</a:t>
            </a:fld>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19624"/>
            <a:ext cx="8229600" cy="5618751"/>
          </a:xfrm>
        </p:spPr>
        <p:txBody>
          <a:bodyPr>
            <a:noAutofit/>
          </a:bodyPr>
          <a:lstStyle/>
          <a:p>
            <a:pPr marL="0" indent="0" algn="just">
              <a:buNone/>
            </a:pPr>
            <a:r>
              <a:rPr lang="it-IT" sz="2800" dirty="0" smtClean="0"/>
              <a:t>Variazione delle norme</a:t>
            </a:r>
          </a:p>
          <a:p>
            <a:pPr marL="354013" indent="-354013" algn="just"/>
            <a:r>
              <a:rPr lang="it-IT" sz="2800" dirty="0" smtClean="0"/>
              <a:t>Le norme periferiche sono più variabili rispetto alle norme centrali</a:t>
            </a:r>
          </a:p>
          <a:p>
            <a:pPr marL="354013" indent="-354013" algn="just"/>
            <a:r>
              <a:rPr lang="it-IT" sz="2800" dirty="0" smtClean="0"/>
              <a:t>I membri di status più elevato possono allontanarsi maggiormente dalle norme periferiche</a:t>
            </a:r>
          </a:p>
          <a:p>
            <a:pPr marL="354013" indent="-354013" algn="just"/>
            <a:r>
              <a:rPr lang="it-IT" sz="2800" dirty="0" smtClean="0"/>
              <a:t>I membri di status elevato devono essere molto ligi alle norme centrali</a:t>
            </a:r>
          </a:p>
          <a:p>
            <a:pPr marL="354013" indent="-354013" algn="just">
              <a:buNone/>
            </a:pPr>
            <a:endParaRPr lang="it-IT" sz="2800" dirty="0" smtClean="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39</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pPr algn="l"/>
            <a:r>
              <a:rPr lang="it-IT" sz="3000" b="1" dirty="0" smtClean="0"/>
              <a:t>La relazione tra l’individuo e il gruppo</a:t>
            </a:r>
            <a:endParaRPr lang="it-IT" sz="3000" b="1" dirty="0"/>
          </a:p>
        </p:txBody>
      </p:sp>
      <p:sp>
        <p:nvSpPr>
          <p:cNvPr id="3" name="Segnaposto contenuto 2"/>
          <p:cNvSpPr>
            <a:spLocks noGrp="1"/>
          </p:cNvSpPr>
          <p:nvPr>
            <p:ph idx="1"/>
          </p:nvPr>
        </p:nvSpPr>
        <p:spPr>
          <a:xfrm>
            <a:off x="457200" y="950764"/>
            <a:ext cx="8229600" cy="3743681"/>
          </a:xfrm>
        </p:spPr>
        <p:txBody>
          <a:bodyPr>
            <a:noAutofit/>
          </a:bodyPr>
          <a:lstStyle/>
          <a:p>
            <a:pPr marL="0" indent="0" algn="just">
              <a:buNone/>
            </a:pPr>
            <a:r>
              <a:rPr lang="it-IT" sz="2800" dirty="0" smtClean="0"/>
              <a:t>Secondo </a:t>
            </a:r>
            <a:r>
              <a:rPr lang="it-IT" sz="2800" b="1" dirty="0" err="1" smtClean="0"/>
              <a:t>Allport</a:t>
            </a:r>
            <a:r>
              <a:rPr lang="it-IT" sz="2800" dirty="0" smtClean="0"/>
              <a:t> non esiste una mente di gruppo e tutti i fenomeni di gruppo possono essere ricondotti a processi psicologici individuali.</a:t>
            </a:r>
          </a:p>
          <a:p>
            <a:pPr marL="0" indent="0" algn="just">
              <a:buNone/>
            </a:pPr>
            <a:endParaRPr lang="it-IT" sz="2800" dirty="0" smtClean="0"/>
          </a:p>
          <a:p>
            <a:pPr marL="0" indent="0" algn="just">
              <a:buNone/>
            </a:pPr>
            <a:r>
              <a:rPr lang="it-IT" sz="2800" dirty="0" smtClean="0"/>
              <a:t>Secondo </a:t>
            </a:r>
            <a:r>
              <a:rPr lang="it-IT" sz="2800" b="1" dirty="0" err="1" smtClean="0"/>
              <a:t>Asch</a:t>
            </a:r>
            <a:r>
              <a:rPr lang="it-IT" sz="2800" dirty="0" smtClean="0"/>
              <a:t> e </a:t>
            </a:r>
            <a:r>
              <a:rPr lang="it-IT" sz="2800" b="1" dirty="0" err="1" smtClean="0"/>
              <a:t>Sherif</a:t>
            </a:r>
            <a:r>
              <a:rPr lang="it-IT" sz="2800" dirty="0" smtClean="0"/>
              <a:t> i gruppi hanno proprietà uniche e sono qualcosa di diverso dalla semplice aggregazione dei singoli individui che compongono un gruppo.</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4</a:t>
            </a:fld>
            <a:endParaRPr lang="it-IT"/>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r>
              <a:rPr lang="it-IT" sz="3000" b="1" dirty="0" smtClean="0">
                <a:solidFill>
                  <a:srgbClr val="660066"/>
                </a:solidFill>
              </a:rPr>
              <a:t>Spetti strutturali </a:t>
            </a:r>
            <a:r>
              <a:rPr lang="it-IT" sz="3000" b="1" smtClean="0">
                <a:solidFill>
                  <a:srgbClr val="660066"/>
                </a:solidFill>
              </a:rPr>
              <a:t>dei gruppi</a:t>
            </a:r>
            <a:endParaRPr lang="it-IT" sz="3000" b="1" dirty="0">
              <a:solidFill>
                <a:srgbClr val="660066"/>
              </a:solidFill>
            </a:endParaRPr>
          </a:p>
        </p:txBody>
      </p:sp>
      <p:sp>
        <p:nvSpPr>
          <p:cNvPr id="3" name="Segnaposto contenuto 2"/>
          <p:cNvSpPr>
            <a:spLocks noGrp="1"/>
          </p:cNvSpPr>
          <p:nvPr>
            <p:ph idx="1"/>
          </p:nvPr>
        </p:nvSpPr>
        <p:spPr>
          <a:xfrm>
            <a:off x="457200" y="925860"/>
            <a:ext cx="8229600" cy="4862152"/>
          </a:xfrm>
        </p:spPr>
        <p:txBody>
          <a:bodyPr>
            <a:normAutofit/>
          </a:bodyPr>
          <a:lstStyle/>
          <a:p>
            <a:pPr marL="0" indent="0" algn="just">
              <a:buNone/>
            </a:pPr>
            <a:r>
              <a:rPr lang="it-IT" sz="2800" dirty="0" err="1" smtClean="0"/>
              <a:t>Sherif</a:t>
            </a:r>
            <a:r>
              <a:rPr lang="it-IT" sz="2800" dirty="0" smtClean="0"/>
              <a:t> e </a:t>
            </a:r>
            <a:r>
              <a:rPr lang="it-IT" sz="2800" dirty="0" err="1" smtClean="0"/>
              <a:t>Sherif</a:t>
            </a:r>
            <a:r>
              <a:rPr lang="it-IT" sz="2800" dirty="0" smtClean="0"/>
              <a:t> definiscono la struttura del gruppo come una rete interdipendente di ruoli e status gerarchici.</a:t>
            </a:r>
          </a:p>
          <a:p>
            <a:pPr marL="0" indent="0" algn="just">
              <a:buNone/>
            </a:pPr>
            <a:endParaRPr lang="it-IT" sz="2800" dirty="0" smtClean="0"/>
          </a:p>
          <a:p>
            <a:pPr marL="0" indent="0" algn="just">
              <a:buNone/>
            </a:pPr>
            <a:r>
              <a:rPr lang="it-IT" sz="2800" dirty="0" smtClean="0"/>
              <a:t>Il ruolo e lo status si riferiscono a un insieme di comportamenti tipici della posizione occupata all’interno del gruppo.</a:t>
            </a:r>
          </a:p>
          <a:p>
            <a:pPr marL="0" indent="0" algn="just">
              <a:buNone/>
            </a:pPr>
            <a:r>
              <a:rPr lang="it-IT" sz="2800" dirty="0" smtClean="0"/>
              <a:t>I vari ruoli all’interno di un gruppo possono avere lo stesso valore.</a:t>
            </a:r>
          </a:p>
          <a:p>
            <a:pPr marL="0" indent="0" algn="just">
              <a:buNone/>
            </a:pPr>
            <a:r>
              <a:rPr lang="it-IT" sz="2800" dirty="0" smtClean="0"/>
              <a:t>Le varie posizioni di status hanno valore diverso.</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40</a:t>
            </a:fld>
            <a:endParaRPr lang="it-IT"/>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1372"/>
            <a:ext cx="8229600" cy="588962"/>
          </a:xfrm>
        </p:spPr>
        <p:txBody>
          <a:bodyPr>
            <a:normAutofit/>
          </a:bodyPr>
          <a:lstStyle/>
          <a:p>
            <a:pPr algn="l"/>
            <a:r>
              <a:rPr lang="it-IT" sz="3000" b="1" dirty="0" smtClean="0"/>
              <a:t>La differenziazione di ruolo</a:t>
            </a:r>
            <a:endParaRPr lang="it-IT" sz="3000" b="1" dirty="0"/>
          </a:p>
        </p:txBody>
      </p:sp>
      <p:sp>
        <p:nvSpPr>
          <p:cNvPr id="3" name="Segnaposto contenuto 2"/>
          <p:cNvSpPr>
            <a:spLocks noGrp="1"/>
          </p:cNvSpPr>
          <p:nvPr>
            <p:ph idx="1"/>
          </p:nvPr>
        </p:nvSpPr>
        <p:spPr>
          <a:xfrm>
            <a:off x="457200" y="706544"/>
            <a:ext cx="8229600" cy="6004924"/>
          </a:xfrm>
        </p:spPr>
        <p:txBody>
          <a:bodyPr>
            <a:noAutofit/>
          </a:bodyPr>
          <a:lstStyle/>
          <a:p>
            <a:pPr marL="0" indent="0" algn="just">
              <a:buNone/>
            </a:pPr>
            <a:r>
              <a:rPr lang="it-IT" sz="2600" dirty="0" smtClean="0"/>
              <a:t>La differenziazione di ruolo fa riferimento al fatto che ad ogni ruolo sono associate aspettative diverse.</a:t>
            </a:r>
          </a:p>
          <a:p>
            <a:pPr marL="0" indent="0" algn="just">
              <a:buNone/>
            </a:pPr>
            <a:endParaRPr lang="it-IT" sz="2600" dirty="0" smtClean="0"/>
          </a:p>
          <a:p>
            <a:pPr marL="0" indent="0" algn="just">
              <a:buNone/>
            </a:pPr>
            <a:r>
              <a:rPr lang="it-IT" sz="2600" dirty="0" smtClean="0"/>
              <a:t>I ruoli possono essere stabiliti:</a:t>
            </a:r>
          </a:p>
          <a:p>
            <a:pPr marL="354013" indent="-354013" algn="just"/>
            <a:r>
              <a:rPr lang="it-IT" sz="2600" dirty="0" smtClean="0"/>
              <a:t>Formalmente (ad es., scuola, fabbrica)</a:t>
            </a:r>
          </a:p>
          <a:p>
            <a:pPr marL="354013" indent="-354013" algn="just"/>
            <a:r>
              <a:rPr lang="it-IT" sz="2600" dirty="0" smtClean="0"/>
              <a:t>Informalmente (ad es., ragazzi in un capo estivo)</a:t>
            </a:r>
          </a:p>
          <a:p>
            <a:pPr marL="354013" indent="-354013" algn="just">
              <a:buNone/>
            </a:pPr>
            <a:endParaRPr lang="it-IT" sz="2600" dirty="0" smtClean="0"/>
          </a:p>
          <a:p>
            <a:pPr marL="354013" indent="-354013" algn="just">
              <a:buNone/>
            </a:pPr>
            <a:r>
              <a:rPr lang="it-IT" sz="2600" dirty="0" err="1" smtClean="0"/>
              <a:t>Slater</a:t>
            </a:r>
            <a:r>
              <a:rPr lang="it-IT" sz="2600" dirty="0" smtClean="0"/>
              <a:t> divide in ruoli in:</a:t>
            </a:r>
          </a:p>
          <a:p>
            <a:pPr marL="354013" indent="-354013" algn="just"/>
            <a:r>
              <a:rPr lang="it-IT" sz="2600" dirty="0" smtClean="0"/>
              <a:t>Specialista nel compito</a:t>
            </a:r>
          </a:p>
          <a:p>
            <a:pPr marL="354013" indent="-354013" algn="just"/>
            <a:r>
              <a:rPr lang="it-IT" sz="2600" dirty="0" smtClean="0"/>
              <a:t>Specialista </a:t>
            </a:r>
            <a:r>
              <a:rPr lang="it-IT" sz="2600" dirty="0" err="1" smtClean="0"/>
              <a:t>socioemozionale</a:t>
            </a:r>
            <a:endParaRPr lang="it-IT" sz="2600" dirty="0" smtClean="0"/>
          </a:p>
          <a:p>
            <a:pPr marL="0" indent="0" algn="just">
              <a:buNone/>
            </a:pPr>
            <a:r>
              <a:rPr lang="it-IT" sz="2600" dirty="0" smtClean="0"/>
              <a:t>Tale distinzione si ritrova anche nelle famiglie, anche se a volte uno stesso individuo può adempiere a entrambi i ruoli.</a:t>
            </a:r>
          </a:p>
          <a:p>
            <a:pPr marL="354013" indent="-354013"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41</a:t>
            </a:fld>
            <a:endParaRPr lang="it-IT"/>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06544"/>
            <a:ext cx="8229600" cy="6004924"/>
          </a:xfrm>
        </p:spPr>
        <p:txBody>
          <a:bodyPr>
            <a:noAutofit/>
          </a:bodyPr>
          <a:lstStyle/>
          <a:p>
            <a:pPr marL="0" indent="0" algn="just">
              <a:buNone/>
            </a:pPr>
            <a:r>
              <a:rPr lang="it-IT" sz="2800" dirty="0" smtClean="0"/>
              <a:t>Funzioni dei ruoli</a:t>
            </a:r>
          </a:p>
          <a:p>
            <a:pPr marL="354013" indent="-354013" algn="just"/>
            <a:r>
              <a:rPr lang="it-IT" sz="2800" dirty="0" smtClean="0"/>
              <a:t>La differenziazione di ruoli serve ad agevolare il raggiungimento di uno scopo. La scelta del ruolo può variare in base alla situazione.</a:t>
            </a:r>
          </a:p>
          <a:p>
            <a:pPr marL="354013" indent="-354013" algn="just"/>
            <a:r>
              <a:rPr lang="it-IT" sz="2800" dirty="0" smtClean="0"/>
              <a:t>I ruoli portano ordine e prevedibilità all’interno di un gruppo.</a:t>
            </a:r>
          </a:p>
          <a:p>
            <a:pPr marL="354013" indent="-354013" algn="just"/>
            <a:r>
              <a:rPr lang="it-IT" sz="2800" dirty="0" smtClean="0"/>
              <a:t>Contribuiscono alla definizione dell’identità di un individuo.</a:t>
            </a:r>
          </a:p>
          <a:p>
            <a:pPr marL="0" indent="0"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42</a:t>
            </a:fld>
            <a:endParaRPr lang="it-IT"/>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1372"/>
            <a:ext cx="8229600" cy="588962"/>
          </a:xfrm>
        </p:spPr>
        <p:txBody>
          <a:bodyPr>
            <a:normAutofit/>
          </a:bodyPr>
          <a:lstStyle/>
          <a:p>
            <a:pPr algn="l"/>
            <a:r>
              <a:rPr lang="it-IT" sz="3000" b="1" dirty="0" smtClean="0"/>
              <a:t>La differenziazione di status</a:t>
            </a:r>
            <a:endParaRPr lang="it-IT" sz="3000" b="1" dirty="0"/>
          </a:p>
        </p:txBody>
      </p:sp>
      <p:sp>
        <p:nvSpPr>
          <p:cNvPr id="3" name="Segnaposto contenuto 2"/>
          <p:cNvSpPr>
            <a:spLocks noGrp="1"/>
          </p:cNvSpPr>
          <p:nvPr>
            <p:ph idx="1"/>
          </p:nvPr>
        </p:nvSpPr>
        <p:spPr>
          <a:xfrm>
            <a:off x="457200" y="706544"/>
            <a:ext cx="8229600" cy="6004924"/>
          </a:xfrm>
        </p:spPr>
        <p:txBody>
          <a:bodyPr>
            <a:noAutofit/>
          </a:bodyPr>
          <a:lstStyle/>
          <a:p>
            <a:pPr marL="0" indent="0" algn="just">
              <a:buNone/>
            </a:pPr>
            <a:r>
              <a:rPr lang="it-IT" sz="2600" dirty="0" smtClean="0"/>
              <a:t>All’interno di un gruppo i ruoli variano per influenza e valutazione.</a:t>
            </a:r>
          </a:p>
          <a:p>
            <a:pPr marL="354013" indent="-354013" algn="just">
              <a:buNone/>
            </a:pPr>
            <a:endParaRPr lang="it-IT" sz="2800" dirty="0" smtClean="0"/>
          </a:p>
          <a:p>
            <a:pPr marL="354013" indent="-354013" algn="just">
              <a:buNone/>
            </a:pPr>
            <a:r>
              <a:rPr lang="it-IT" sz="2800" dirty="0" smtClean="0"/>
              <a:t>Lo status elevato implica:</a:t>
            </a:r>
          </a:p>
          <a:p>
            <a:pPr marL="354013" indent="-354013" algn="just"/>
            <a:r>
              <a:rPr lang="it-IT" sz="2800" dirty="0" smtClean="0"/>
              <a:t>La tendenza a dare inizio alle attività</a:t>
            </a:r>
          </a:p>
          <a:p>
            <a:pPr marL="354013" indent="-354013" algn="just"/>
            <a:r>
              <a:rPr lang="it-IT" sz="2800" dirty="0" smtClean="0"/>
              <a:t>Prestigio consensuale</a:t>
            </a:r>
          </a:p>
          <a:p>
            <a:pPr marL="354013" indent="-354013" algn="just">
              <a:buNone/>
            </a:pPr>
            <a:endParaRPr lang="it-IT" sz="2800" dirty="0" smtClean="0"/>
          </a:p>
          <a:p>
            <a:pPr marL="354013" indent="-354013" algn="just">
              <a:buNone/>
            </a:pPr>
            <a:r>
              <a:rPr lang="it-IT" sz="2800" dirty="0" smtClean="0"/>
              <a:t>Lo status varia in base ai cambiamenti:</a:t>
            </a:r>
          </a:p>
          <a:p>
            <a:pPr marL="354013" indent="-354013" algn="just"/>
            <a:r>
              <a:rPr lang="it-IT" sz="2800" dirty="0" err="1" smtClean="0"/>
              <a:t>Intragruppo</a:t>
            </a:r>
            <a:endParaRPr lang="it-IT" sz="2800" dirty="0" smtClean="0"/>
          </a:p>
          <a:p>
            <a:pPr marL="354013" indent="-354013" algn="just"/>
            <a:r>
              <a:rPr lang="it-IT" sz="2800" dirty="0" smtClean="0"/>
              <a:t>Intergruppi</a:t>
            </a:r>
          </a:p>
          <a:p>
            <a:pPr marL="354013" indent="-354013"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43</a:t>
            </a:fld>
            <a:endParaRPr lang="it-IT"/>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06544"/>
            <a:ext cx="8229600" cy="6004924"/>
          </a:xfrm>
        </p:spPr>
        <p:txBody>
          <a:bodyPr>
            <a:noAutofit/>
          </a:bodyPr>
          <a:lstStyle/>
          <a:p>
            <a:pPr marL="0" indent="0" algn="just">
              <a:buNone/>
            </a:pPr>
            <a:r>
              <a:rPr lang="it-IT" sz="2800" dirty="0" smtClean="0"/>
              <a:t>Funzioni dello status</a:t>
            </a:r>
          </a:p>
          <a:p>
            <a:pPr marL="354013" indent="-354013" algn="just"/>
            <a:r>
              <a:rPr lang="it-IT" sz="2800" dirty="0" smtClean="0"/>
              <a:t>La differenziazione di status porta ordine e prevedibilità all’interno di un gruppo.</a:t>
            </a:r>
          </a:p>
          <a:p>
            <a:pPr marL="354013" indent="-354013" algn="just"/>
            <a:r>
              <a:rPr lang="it-IT" sz="2800" dirty="0" smtClean="0"/>
              <a:t>Aiuta il raggiungimento di uno scopo.</a:t>
            </a:r>
          </a:p>
          <a:p>
            <a:pPr marL="354013" indent="-354013" algn="just">
              <a:buNone/>
            </a:pPr>
            <a:endParaRPr lang="it-IT" sz="2800" dirty="0" smtClean="0"/>
          </a:p>
          <a:p>
            <a:pPr marL="354013" indent="-354013" algn="just">
              <a:buNone/>
            </a:pPr>
            <a:r>
              <a:rPr lang="it-IT" sz="2800" dirty="0" smtClean="0"/>
              <a:t>Teoria degli stati di aspettativa</a:t>
            </a:r>
          </a:p>
          <a:p>
            <a:pPr marL="0" indent="0" algn="just">
              <a:buNone/>
            </a:pPr>
            <a:r>
              <a:rPr lang="it-IT" sz="2800" dirty="0" smtClean="0"/>
              <a:t>Quando un gruppo è impegnato in un compito i suoi membri generano delle aspettative circa le abilità degli altri membri.</a:t>
            </a:r>
          </a:p>
          <a:p>
            <a:pPr marL="0" indent="0" algn="just">
              <a:buNone/>
            </a:pPr>
            <a:r>
              <a:rPr lang="it-IT" sz="2800" dirty="0" smtClean="0"/>
              <a:t>Tali aspettative servono da punti di riferimento che orientano il comportamento.</a:t>
            </a:r>
          </a:p>
          <a:p>
            <a:pPr marL="0" indent="0"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44</a:t>
            </a:fld>
            <a:endParaRPr lang="it-IT"/>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706544"/>
            <a:ext cx="8229600" cy="6004924"/>
          </a:xfrm>
        </p:spPr>
        <p:txBody>
          <a:bodyPr>
            <a:noAutofit/>
          </a:bodyPr>
          <a:lstStyle/>
          <a:p>
            <a:pPr marL="0" indent="0" algn="just">
              <a:buNone/>
            </a:pPr>
            <a:r>
              <a:rPr lang="it-IT" sz="2800" dirty="0" smtClean="0"/>
              <a:t>Tratti come la razza o il genere fungono da aspettative di status in base alle quali si inferiscono le capacità degli individui. </a:t>
            </a:r>
          </a:p>
          <a:p>
            <a:pPr marL="0" indent="0" algn="just">
              <a:buNone/>
            </a:pPr>
            <a:r>
              <a:rPr lang="it-IT" sz="2800" dirty="0" smtClean="0"/>
              <a:t>Queste diverse aspettative servono a collocare un individuo all’interno di un gruppo.</a:t>
            </a:r>
          </a:p>
          <a:p>
            <a:pPr marL="354013" indent="-354013" algn="just"/>
            <a:r>
              <a:rPr lang="it-IT" sz="2800" dirty="0" smtClean="0"/>
              <a:t>In un gruppo costituito da bianchi e neri il partecipante più influente è bianco.</a:t>
            </a:r>
          </a:p>
          <a:p>
            <a:pPr marL="354013" indent="-354013" algn="just"/>
            <a:r>
              <a:rPr lang="it-IT" sz="2800" dirty="0" smtClean="0"/>
              <a:t>In un gruppo costituito da maschi e femmine, il partecipante più influente è un maschio.</a:t>
            </a:r>
          </a:p>
          <a:p>
            <a:pPr marL="0" indent="0" algn="just">
              <a:buNone/>
            </a:pPr>
            <a:r>
              <a:rPr lang="it-IT" sz="2800" dirty="0" smtClean="0"/>
              <a:t>Tuttavia, sul lungo periodo, tali differenze possono scomparire.</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45</a:t>
            </a:fld>
            <a:endParaRPr lang="it-IT"/>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1372"/>
            <a:ext cx="8229600" cy="588962"/>
          </a:xfrm>
        </p:spPr>
        <p:txBody>
          <a:bodyPr>
            <a:normAutofit/>
          </a:bodyPr>
          <a:lstStyle/>
          <a:p>
            <a:pPr algn="l"/>
            <a:r>
              <a:rPr lang="it-IT" sz="3000" b="1" dirty="0" smtClean="0"/>
              <a:t>Teoria del confronto sociale</a:t>
            </a:r>
            <a:endParaRPr lang="it-IT" sz="3000" b="1" dirty="0"/>
          </a:p>
        </p:txBody>
      </p:sp>
      <p:sp>
        <p:nvSpPr>
          <p:cNvPr id="3" name="Segnaposto contenuto 2"/>
          <p:cNvSpPr>
            <a:spLocks noGrp="1"/>
          </p:cNvSpPr>
          <p:nvPr>
            <p:ph idx="1"/>
          </p:nvPr>
        </p:nvSpPr>
        <p:spPr>
          <a:xfrm>
            <a:off x="457200" y="706544"/>
            <a:ext cx="8229600" cy="6004924"/>
          </a:xfrm>
        </p:spPr>
        <p:txBody>
          <a:bodyPr>
            <a:noAutofit/>
          </a:bodyPr>
          <a:lstStyle/>
          <a:p>
            <a:pPr marL="0" indent="0" algn="just">
              <a:buNone/>
            </a:pPr>
            <a:r>
              <a:rPr lang="it-IT" sz="2800" dirty="0" smtClean="0"/>
              <a:t>Secondo </a:t>
            </a:r>
            <a:r>
              <a:rPr lang="it-IT" sz="2800" dirty="0" err="1" smtClean="0"/>
              <a:t>Festinger</a:t>
            </a:r>
            <a:r>
              <a:rPr lang="it-IT" sz="2800" dirty="0" smtClean="0"/>
              <a:t> esiste una motivazione universale che spinge gli individui a valutare le proprie opinioni e capacità.</a:t>
            </a:r>
          </a:p>
          <a:p>
            <a:pPr marL="0" indent="0" algn="just">
              <a:buNone/>
            </a:pPr>
            <a:endParaRPr lang="it-IT" sz="2800" dirty="0" smtClean="0"/>
          </a:p>
          <a:p>
            <a:pPr marL="0" indent="0" algn="just">
              <a:buNone/>
            </a:pPr>
            <a:r>
              <a:rPr lang="it-IT" sz="2800" dirty="0" smtClean="0"/>
              <a:t>Per valutare le proprie capacità ci si basa su:</a:t>
            </a:r>
          </a:p>
          <a:p>
            <a:pPr marL="354013" indent="-354013" algn="just"/>
            <a:r>
              <a:rPr lang="it-IT" sz="2800" dirty="0" smtClean="0"/>
              <a:t>Strumenti oggettivi</a:t>
            </a:r>
          </a:p>
          <a:p>
            <a:pPr marL="354013" indent="-354013" algn="just"/>
            <a:r>
              <a:rPr lang="it-IT" sz="2800" dirty="0" smtClean="0"/>
              <a:t>Confronto sociale</a:t>
            </a:r>
          </a:p>
          <a:p>
            <a:pPr marL="0" indent="0" algn="just">
              <a:buNone/>
            </a:pPr>
            <a:endParaRPr lang="it-IT" sz="2800" dirty="0" smtClean="0"/>
          </a:p>
          <a:p>
            <a:pPr marL="354013" indent="-354013"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46</a:t>
            </a:fld>
            <a:endParaRPr lang="it-IT"/>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3681"/>
            <a:ext cx="8229600" cy="6497943"/>
          </a:xfrm>
        </p:spPr>
        <p:txBody>
          <a:bodyPr>
            <a:noAutofit/>
          </a:bodyPr>
          <a:lstStyle/>
          <a:p>
            <a:pPr marL="0" indent="0" algn="just">
              <a:buNone/>
            </a:pPr>
            <a:r>
              <a:rPr lang="it-IT" sz="2600" dirty="0" smtClean="0"/>
              <a:t>Per il confronto sociale si scelgono individui simili a noi.</a:t>
            </a:r>
          </a:p>
          <a:p>
            <a:pPr marL="354013" indent="-354013" algn="just"/>
            <a:r>
              <a:rPr lang="it-IT" sz="2600" dirty="0" smtClean="0"/>
              <a:t>Zanna </a:t>
            </a:r>
            <a:r>
              <a:rPr lang="it-IT" sz="2600" dirty="0" err="1" smtClean="0"/>
              <a:t>et</a:t>
            </a:r>
            <a:r>
              <a:rPr lang="it-IT" sz="2600" dirty="0" smtClean="0"/>
              <a:t> al., gli studenti scelgono di confrontarsi altri studenti, dello stesso stesso e che seguono lo stesso corso.</a:t>
            </a:r>
          </a:p>
          <a:p>
            <a:pPr marL="354013" indent="-354013" algn="just"/>
            <a:r>
              <a:rPr lang="it-IT" sz="2600" dirty="0" err="1" smtClean="0"/>
              <a:t>Wheeler</a:t>
            </a:r>
            <a:r>
              <a:rPr lang="it-IT" sz="2600" dirty="0" smtClean="0"/>
              <a:t> </a:t>
            </a:r>
            <a:r>
              <a:rPr lang="it-IT" sz="2600" dirty="0" err="1" smtClean="0"/>
              <a:t>et</a:t>
            </a:r>
            <a:r>
              <a:rPr lang="it-IT" sz="2600" dirty="0" smtClean="0"/>
              <a:t> al, le persone scelgono di confrontarsi con chi si è esercitato quanto loro.</a:t>
            </a:r>
          </a:p>
          <a:p>
            <a:pPr marL="0" indent="0" algn="just">
              <a:buNone/>
            </a:pPr>
            <a:r>
              <a:rPr lang="it-IT" sz="2600" dirty="0" smtClean="0"/>
              <a:t>In entrambi i casi le persone hanno scelta una variabile di confronto che si suppone sia correlata alla prestazione.</a:t>
            </a:r>
          </a:p>
          <a:p>
            <a:pPr marL="0" indent="0" algn="just">
              <a:buNone/>
            </a:pPr>
            <a:endParaRPr lang="it-IT" sz="2600" dirty="0" smtClean="0"/>
          </a:p>
          <a:p>
            <a:pPr marL="0" indent="0" algn="just">
              <a:buNone/>
            </a:pPr>
            <a:r>
              <a:rPr lang="it-IT" sz="2600" dirty="0" smtClean="0"/>
              <a:t>In alcuni casi, si sbaglia a scegliere la variabile di confronto:</a:t>
            </a:r>
          </a:p>
          <a:p>
            <a:pPr marL="354013" indent="-354013" algn="just"/>
            <a:r>
              <a:rPr lang="it-IT" sz="2600" dirty="0" smtClean="0"/>
              <a:t>Major, le persone preferiscono sapere quanto guadagna una persona del proprio sesso, piuttosto che una che svolge lo stesso compito.</a:t>
            </a:r>
            <a:endParaRPr lang="it-IT" sz="2600" dirty="0"/>
          </a:p>
        </p:txBody>
      </p:sp>
      <p:sp>
        <p:nvSpPr>
          <p:cNvPr id="5" name="Segnaposto numero diapositiva 4"/>
          <p:cNvSpPr>
            <a:spLocks noGrp="1"/>
          </p:cNvSpPr>
          <p:nvPr>
            <p:ph type="sldNum" sz="quarter" idx="12"/>
          </p:nvPr>
        </p:nvSpPr>
        <p:spPr/>
        <p:txBody>
          <a:bodyPr/>
          <a:lstStyle/>
          <a:p>
            <a:fld id="{56D30F9B-B80C-7845-98C8-BFF4F9F68C62}" type="slidenum">
              <a:rPr lang="it-IT" smtClean="0"/>
              <a:pPr/>
              <a:t>47</a:t>
            </a:fld>
            <a:endParaRPr lang="it-IT"/>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3681"/>
            <a:ext cx="8229600" cy="6497943"/>
          </a:xfrm>
        </p:spPr>
        <p:txBody>
          <a:bodyPr>
            <a:noAutofit/>
          </a:bodyPr>
          <a:lstStyle/>
          <a:p>
            <a:pPr marL="0" indent="0" algn="just">
              <a:buNone/>
            </a:pPr>
            <a:r>
              <a:rPr lang="it-IT" sz="2600" dirty="0" smtClean="0"/>
              <a:t>La scelta dell’elemento di confronto influenza l’autostima.</a:t>
            </a:r>
          </a:p>
          <a:p>
            <a:pPr marL="0" indent="0" algn="just">
              <a:buNone/>
            </a:pPr>
            <a:r>
              <a:rPr lang="it-IT" sz="2600" dirty="0" smtClean="0"/>
              <a:t>Pulsione verso l’alto:</a:t>
            </a:r>
          </a:p>
          <a:p>
            <a:pPr marL="354013" indent="-354013" algn="just"/>
            <a:r>
              <a:rPr lang="it-IT" sz="2600" dirty="0" smtClean="0"/>
              <a:t>Produce instabilità</a:t>
            </a:r>
          </a:p>
          <a:p>
            <a:pPr marL="354013" indent="-354013" algn="just"/>
            <a:r>
              <a:rPr lang="it-IT" sz="2600" dirty="0" smtClean="0"/>
              <a:t>Determina confronti con persone di status più elevato</a:t>
            </a:r>
          </a:p>
          <a:p>
            <a:pPr marL="354013" indent="-354013" algn="just"/>
            <a:endParaRPr lang="it-IT" sz="2600" dirty="0" smtClean="0"/>
          </a:p>
          <a:p>
            <a:pPr marL="354013" indent="-354013" algn="just"/>
            <a:r>
              <a:rPr lang="it-IT" sz="2600" dirty="0" err="1" smtClean="0"/>
              <a:t>Wheeler</a:t>
            </a:r>
            <a:r>
              <a:rPr lang="it-IT" sz="2600" dirty="0" smtClean="0"/>
              <a:t>, in una graduatoria gli individui tendono a confrontarsi con ci occupa posizioni immediatamente superiori alla loro.</a:t>
            </a:r>
          </a:p>
          <a:p>
            <a:pPr marL="354013" indent="-354013" algn="just"/>
            <a:r>
              <a:rPr lang="it-IT" sz="2600" dirty="0" err="1" smtClean="0"/>
              <a:t>Nosanchuk</a:t>
            </a:r>
            <a:r>
              <a:rPr lang="it-IT" sz="2600" dirty="0" smtClean="0"/>
              <a:t> e </a:t>
            </a:r>
            <a:r>
              <a:rPr lang="it-IT" sz="2600" dirty="0" err="1" smtClean="0"/>
              <a:t>Erickson</a:t>
            </a:r>
            <a:r>
              <a:rPr lang="it-IT" sz="2600" dirty="0" smtClean="0"/>
              <a:t>, i giocatori di bridge scelgono di discutere le varie situazioni di gioco con giocatori migliori.</a:t>
            </a:r>
            <a:endParaRPr lang="it-IT" sz="2600" dirty="0"/>
          </a:p>
        </p:txBody>
      </p:sp>
      <p:sp>
        <p:nvSpPr>
          <p:cNvPr id="5" name="Segnaposto numero diapositiva 4"/>
          <p:cNvSpPr>
            <a:spLocks noGrp="1"/>
          </p:cNvSpPr>
          <p:nvPr>
            <p:ph type="sldNum" sz="quarter" idx="12"/>
          </p:nvPr>
        </p:nvSpPr>
        <p:spPr/>
        <p:txBody>
          <a:bodyPr/>
          <a:lstStyle/>
          <a:p>
            <a:fld id="{56D30F9B-B80C-7845-98C8-BFF4F9F68C62}" type="slidenum">
              <a:rPr lang="it-IT" smtClean="0"/>
              <a:pPr/>
              <a:t>48</a:t>
            </a:fld>
            <a:endParaRPr lang="it-IT"/>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3681"/>
            <a:ext cx="8229600" cy="6497943"/>
          </a:xfrm>
        </p:spPr>
        <p:txBody>
          <a:bodyPr>
            <a:noAutofit/>
          </a:bodyPr>
          <a:lstStyle/>
          <a:p>
            <a:pPr marL="0" indent="0" algn="just">
              <a:buNone/>
            </a:pPr>
            <a:r>
              <a:rPr lang="it-IT" sz="2600" dirty="0" smtClean="0"/>
              <a:t>È anche importante conoscere la gamma delle capacità di un gruppo.</a:t>
            </a:r>
          </a:p>
          <a:p>
            <a:pPr marL="354013" indent="-354013" algn="just"/>
            <a:r>
              <a:rPr lang="it-IT" sz="2600" dirty="0" err="1" smtClean="0"/>
              <a:t>Wheeler</a:t>
            </a:r>
            <a:r>
              <a:rPr lang="it-IT" sz="2600" dirty="0" smtClean="0"/>
              <a:t> </a:t>
            </a:r>
            <a:r>
              <a:rPr lang="it-IT" sz="2600" dirty="0" err="1" smtClean="0"/>
              <a:t>et</a:t>
            </a:r>
            <a:r>
              <a:rPr lang="it-IT" sz="2600" dirty="0" smtClean="0"/>
              <a:t> al, se si conosce la gamma dei punteggi di un gruppo si vuole conoscere il punteggio di chi è immediatamente sopra o sotto di noi nella graduatoria. Se, invece, non si conosce la gamma, si vogliono sapere i punteggi del primo e dell’ultimo della graduatoria.</a:t>
            </a:r>
          </a:p>
          <a:p>
            <a:pPr marL="354013" indent="-354013" algn="just">
              <a:buNone/>
            </a:pPr>
            <a:endParaRPr lang="it-IT" sz="2600" dirty="0" smtClean="0"/>
          </a:p>
          <a:p>
            <a:pPr marL="0" indent="0" algn="just">
              <a:buNone/>
            </a:pPr>
            <a:r>
              <a:rPr lang="it-IT" sz="2600" dirty="0" smtClean="0"/>
              <a:t>Quando ci si trova in situazioni negative si preferisce il confronto con chi fa peggio di noi. Tale confronto serve a proteggere l’autostima.</a:t>
            </a:r>
          </a:p>
          <a:p>
            <a:pPr marL="354013" indent="-354013" algn="just"/>
            <a:r>
              <a:rPr lang="it-IT" sz="2600" dirty="0" err="1" smtClean="0"/>
              <a:t>Wills</a:t>
            </a:r>
            <a:r>
              <a:rPr lang="it-IT" sz="2600" dirty="0" smtClean="0"/>
              <a:t>, se il tratto su cui si viene confrontati è negativo si vogliono conoscere i risultati dei soggetti peggiori.</a:t>
            </a:r>
          </a:p>
        </p:txBody>
      </p:sp>
      <p:sp>
        <p:nvSpPr>
          <p:cNvPr id="5" name="Segnaposto numero diapositiva 4"/>
          <p:cNvSpPr>
            <a:spLocks noGrp="1"/>
          </p:cNvSpPr>
          <p:nvPr>
            <p:ph type="sldNum" sz="quarter" idx="12"/>
          </p:nvPr>
        </p:nvSpPr>
        <p:spPr/>
        <p:txBody>
          <a:bodyPr/>
          <a:lstStyle/>
          <a:p>
            <a:fld id="{56D30F9B-B80C-7845-98C8-BFF4F9F68C62}" type="slidenum">
              <a:rPr lang="it-IT" smtClean="0"/>
              <a:pPr/>
              <a:t>49</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pPr algn="l"/>
            <a:r>
              <a:rPr lang="it-IT" sz="3000" b="1" dirty="0" smtClean="0"/>
              <a:t>Continuum </a:t>
            </a:r>
            <a:r>
              <a:rPr lang="it-IT" sz="3000" b="1" dirty="0" err="1" smtClean="0"/>
              <a:t>interpersonale-intergruppi</a:t>
            </a:r>
            <a:endParaRPr lang="it-IT" sz="3000" b="1" dirty="0"/>
          </a:p>
        </p:txBody>
      </p:sp>
      <p:sp>
        <p:nvSpPr>
          <p:cNvPr id="3" name="Segnaposto contenuto 2"/>
          <p:cNvSpPr>
            <a:spLocks noGrp="1"/>
          </p:cNvSpPr>
          <p:nvPr>
            <p:ph idx="1"/>
          </p:nvPr>
        </p:nvSpPr>
        <p:spPr>
          <a:xfrm>
            <a:off x="457200" y="950764"/>
            <a:ext cx="8229600" cy="1100683"/>
          </a:xfrm>
        </p:spPr>
        <p:txBody>
          <a:bodyPr>
            <a:noAutofit/>
          </a:bodyPr>
          <a:lstStyle/>
          <a:p>
            <a:pPr marL="0" indent="0" algn="just">
              <a:buNone/>
            </a:pPr>
            <a:r>
              <a:rPr lang="it-IT" sz="2800" dirty="0" smtClean="0"/>
              <a:t>Secondo </a:t>
            </a:r>
            <a:r>
              <a:rPr lang="it-IT" sz="2800" b="1" dirty="0" err="1" smtClean="0"/>
              <a:t>Tajfel</a:t>
            </a:r>
            <a:r>
              <a:rPr lang="it-IT" sz="2800" dirty="0" smtClean="0"/>
              <a:t> bisogna distinguere il comportamento interpersonale dal comportamento intergruppi.</a:t>
            </a:r>
          </a:p>
          <a:p>
            <a:pPr marL="0" indent="0" algn="just">
              <a:buNone/>
            </a:pPr>
            <a:endParaRPr lang="it-IT" sz="2800" dirty="0" smtClean="0"/>
          </a:p>
        </p:txBody>
      </p:sp>
      <p:sp>
        <p:nvSpPr>
          <p:cNvPr id="4" name="Segnaposto contenuto 2"/>
          <p:cNvSpPr txBox="1">
            <a:spLocks/>
          </p:cNvSpPr>
          <p:nvPr/>
        </p:nvSpPr>
        <p:spPr>
          <a:xfrm>
            <a:off x="463056" y="2006778"/>
            <a:ext cx="8229600" cy="4403994"/>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it-IT" sz="2800" b="0" i="0" u="none" strike="noStrike" kern="1200" cap="none" spc="0" normalizeH="0" baseline="0" noProof="0" dirty="0" smtClean="0">
                <a:ln>
                  <a:noFill/>
                </a:ln>
                <a:solidFill>
                  <a:schemeClr val="tx1"/>
                </a:solidFill>
                <a:effectLst/>
                <a:uLnTx/>
                <a:uFillTx/>
                <a:latin typeface="+mn-lt"/>
                <a:ea typeface="+mn-ea"/>
                <a:cs typeface="+mn-cs"/>
              </a:rPr>
              <a:t>Criteri per distinguere i due tipi di comportamento:</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lang="it-IT" sz="2800" dirty="0" smtClean="0"/>
              <a:t>Presenza vs assenza di almeno due categorie sociali chiaramente identificabili.</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lang="it-IT" sz="2800" dirty="0" smtClean="0"/>
              <a:t>Omogeneità vs eterogeneità degli atteggiamenti o del comportamento delle persone che si trovano in ciascun gruppo.</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kumimoji="0" lang="it-IT" sz="2800" b="0" i="0" u="none" strike="noStrike" kern="1200" cap="none" spc="0" normalizeH="0" baseline="0" noProof="0" dirty="0" smtClean="0">
                <a:ln>
                  <a:noFill/>
                </a:ln>
                <a:solidFill>
                  <a:schemeClr val="tx1"/>
                </a:solidFill>
                <a:effectLst/>
                <a:uLnTx/>
                <a:uFillTx/>
                <a:latin typeface="+mn-lt"/>
                <a:ea typeface="+mn-ea"/>
                <a:cs typeface="+mn-cs"/>
              </a:rPr>
              <a:t>Omogeneità</a:t>
            </a:r>
            <a:r>
              <a:rPr kumimoji="0" lang="it-IT" sz="2800" b="0" i="0" u="none" strike="noStrike" kern="1200" cap="none" spc="0" normalizeH="0" noProof="0" dirty="0" smtClean="0">
                <a:ln>
                  <a:noFill/>
                </a:ln>
                <a:solidFill>
                  <a:schemeClr val="tx1"/>
                </a:solidFill>
                <a:effectLst/>
                <a:uLnTx/>
                <a:uFillTx/>
                <a:latin typeface="+mn-lt"/>
                <a:ea typeface="+mn-ea"/>
                <a:cs typeface="+mn-cs"/>
              </a:rPr>
              <a:t> vs eterogeneità degli atteggiamenti o dei comportamenti di un individuo nei confronti dei membri degli altri gruppi.</a:t>
            </a: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Segnaposto numero diapositiva 4"/>
          <p:cNvSpPr>
            <a:spLocks noGrp="1"/>
          </p:cNvSpPr>
          <p:nvPr>
            <p:ph type="sldNum" sz="quarter" idx="12"/>
          </p:nvPr>
        </p:nvSpPr>
        <p:spPr/>
        <p:txBody>
          <a:bodyPr/>
          <a:lstStyle/>
          <a:p>
            <a:fld id="{56D30F9B-B80C-7845-98C8-BFF4F9F68C62}" type="slidenum">
              <a:rPr lang="it-IT" smtClean="0"/>
              <a:pPr/>
              <a:t>5</a:t>
            </a:fld>
            <a:endParaRPr lang="it-IT" dirty="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3681"/>
            <a:ext cx="8229600" cy="6497943"/>
          </a:xfrm>
        </p:spPr>
        <p:txBody>
          <a:bodyPr>
            <a:noAutofit/>
          </a:bodyPr>
          <a:lstStyle/>
          <a:p>
            <a:pPr marL="0" indent="0" algn="just">
              <a:buNone/>
            </a:pPr>
            <a:r>
              <a:rPr lang="it-IT" sz="2600" dirty="0" smtClean="0"/>
              <a:t>Confronto e prestazione</a:t>
            </a:r>
          </a:p>
          <a:p>
            <a:pPr marL="354013" indent="-354013" algn="just"/>
            <a:r>
              <a:rPr lang="it-IT" sz="2600" dirty="0" smtClean="0"/>
              <a:t>Gli individui hanno la tendenza a migliorare la propria prestazione in funzione di chi è immediatamente superiore a loro.</a:t>
            </a:r>
          </a:p>
          <a:p>
            <a:pPr marL="354013" indent="-354013" algn="just"/>
            <a:r>
              <a:rPr lang="it-IT" sz="2600" dirty="0" smtClean="0"/>
              <a:t>I membri di status elevato cercano di migliorare la prestazione di chi fa peggio di loro. Se non ci riescono, abbassano i loro livelli di produttività per essere più simili al resto del gruppo.</a:t>
            </a:r>
          </a:p>
          <a:p>
            <a:pPr marL="354013" indent="-354013" algn="just"/>
            <a:endParaRPr lang="it-IT" sz="2600" dirty="0" smtClean="0"/>
          </a:p>
          <a:p>
            <a:pPr marL="354013" indent="-354013" algn="just"/>
            <a:r>
              <a:rPr lang="it-IT" sz="2600" dirty="0" err="1" smtClean="0"/>
              <a:t>Kohler</a:t>
            </a:r>
            <a:r>
              <a:rPr lang="it-IT" sz="2600" dirty="0" smtClean="0"/>
              <a:t>, le prestazione di un gruppo di sollevamento pesi migliorano se la forza degli individui non è troppo disomogenea.</a:t>
            </a:r>
          </a:p>
          <a:p>
            <a:pPr marL="354013" indent="-354013" algn="just"/>
            <a:r>
              <a:rPr lang="it-IT" sz="2600" dirty="0" smtClean="0"/>
              <a:t>Seta, i soggetti messi in coppia con un partecipante leggermente più bravo di loro migliorano la propria prestazione.</a:t>
            </a:r>
            <a:endParaRPr lang="it-IT" sz="2600" dirty="0"/>
          </a:p>
        </p:txBody>
      </p:sp>
      <p:sp>
        <p:nvSpPr>
          <p:cNvPr id="5" name="Segnaposto numero diapositiva 4"/>
          <p:cNvSpPr>
            <a:spLocks noGrp="1"/>
          </p:cNvSpPr>
          <p:nvPr>
            <p:ph type="sldNum" sz="quarter" idx="12"/>
          </p:nvPr>
        </p:nvSpPr>
        <p:spPr/>
        <p:txBody>
          <a:bodyPr/>
          <a:lstStyle/>
          <a:p>
            <a:fld id="{56D30F9B-B80C-7845-98C8-BFF4F9F68C62}" type="slidenum">
              <a:rPr lang="it-IT" smtClean="0"/>
              <a:pPr/>
              <a:t>50</a:t>
            </a:fld>
            <a:endParaRPr lang="it-IT"/>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3681"/>
            <a:ext cx="8229600" cy="6497943"/>
          </a:xfrm>
        </p:spPr>
        <p:txBody>
          <a:bodyPr>
            <a:noAutofit/>
          </a:bodyPr>
          <a:lstStyle/>
          <a:p>
            <a:pPr marL="0" indent="0" algn="just">
              <a:buNone/>
            </a:pPr>
            <a:r>
              <a:rPr lang="it-IT" sz="2600" dirty="0" smtClean="0"/>
              <a:t>Confronti non sociali</a:t>
            </a:r>
          </a:p>
          <a:p>
            <a:pPr marL="354013" indent="-354013" algn="just"/>
            <a:r>
              <a:rPr lang="it-IT" sz="2600" dirty="0" smtClean="0"/>
              <a:t>Confronti temporali</a:t>
            </a:r>
          </a:p>
          <a:p>
            <a:pPr marL="354013" indent="-354013" algn="just"/>
            <a:r>
              <a:rPr lang="it-IT" sz="2600" dirty="0" smtClean="0"/>
              <a:t>Standard astratti (orientamento autonomo)</a:t>
            </a:r>
          </a:p>
          <a:p>
            <a:pPr marL="354013" indent="-354013" algn="just"/>
            <a:endParaRPr lang="it-IT" sz="2600" dirty="0" smtClean="0"/>
          </a:p>
          <a:p>
            <a:pPr marL="354013" indent="-354013" algn="just"/>
            <a:r>
              <a:rPr lang="it-IT" sz="2600" dirty="0" smtClean="0"/>
              <a:t>Nella prima infanzia e durante la vecchiaia gli individui preferiscono i confronti non sociali.</a:t>
            </a:r>
          </a:p>
          <a:p>
            <a:pPr marL="354013" indent="-354013" algn="just"/>
            <a:r>
              <a:rPr lang="it-IT" sz="2600" dirty="0" smtClean="0"/>
              <a:t>Nell’adolescenza e nell’età adulta gli individui preferiscono i confronti sociali.</a:t>
            </a:r>
            <a:endParaRPr lang="it-IT" sz="2600" dirty="0"/>
          </a:p>
        </p:txBody>
      </p:sp>
      <p:sp>
        <p:nvSpPr>
          <p:cNvPr id="5" name="Segnaposto numero diapositiva 4"/>
          <p:cNvSpPr>
            <a:spLocks noGrp="1"/>
          </p:cNvSpPr>
          <p:nvPr>
            <p:ph type="sldNum" sz="quarter" idx="12"/>
          </p:nvPr>
        </p:nvSpPr>
        <p:spPr/>
        <p:txBody>
          <a:bodyPr/>
          <a:lstStyle/>
          <a:p>
            <a:fld id="{56D30F9B-B80C-7845-98C8-BFF4F9F68C62}" type="slidenum">
              <a:rPr lang="it-IT" smtClean="0"/>
              <a:pPr/>
              <a:t>51</a:t>
            </a:fld>
            <a:endParaRPr lang="it-IT"/>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93681"/>
            <a:ext cx="8229600" cy="6497943"/>
          </a:xfrm>
        </p:spPr>
        <p:txBody>
          <a:bodyPr>
            <a:noAutofit/>
          </a:bodyPr>
          <a:lstStyle/>
          <a:p>
            <a:pPr marL="0" indent="0" algn="just">
              <a:buNone/>
            </a:pPr>
            <a:r>
              <a:rPr lang="it-IT" sz="2600" dirty="0" smtClean="0"/>
              <a:t>Confronti all’esterno del gruppo</a:t>
            </a:r>
          </a:p>
          <a:p>
            <a:pPr marL="354013" indent="-354013" algn="just"/>
            <a:r>
              <a:rPr lang="it-IT" sz="2600" dirty="0" smtClean="0"/>
              <a:t>Si sceglie come termine di paragone un gruppo leggermente migliore dell’</a:t>
            </a:r>
            <a:r>
              <a:rPr lang="it-IT" sz="2600" dirty="0" err="1" smtClean="0"/>
              <a:t>ingroup</a:t>
            </a:r>
            <a:r>
              <a:rPr lang="it-IT" sz="2600" dirty="0" smtClean="0"/>
              <a:t>.</a:t>
            </a:r>
          </a:p>
          <a:p>
            <a:pPr marL="354013" indent="-354013" algn="just"/>
            <a:endParaRPr lang="it-IT" sz="2600" dirty="0" smtClean="0"/>
          </a:p>
          <a:p>
            <a:pPr marL="354013" indent="-354013" algn="just">
              <a:buNone/>
            </a:pPr>
            <a:r>
              <a:rPr lang="it-IT" sz="2600" dirty="0" smtClean="0"/>
              <a:t>Non tutte le persone ricercano il confronto sociale</a:t>
            </a:r>
          </a:p>
          <a:p>
            <a:pPr marL="354013" indent="-354013" algn="just"/>
            <a:r>
              <a:rPr lang="it-IT" sz="2600" dirty="0" smtClean="0"/>
              <a:t>Orientamento autonomo vs. relazionale</a:t>
            </a:r>
          </a:p>
          <a:p>
            <a:pPr marL="354013" indent="-354013" algn="just"/>
            <a:endParaRPr lang="it-IT" sz="2600" dirty="0" smtClean="0"/>
          </a:p>
          <a:p>
            <a:pPr marL="354013" indent="-354013" algn="just">
              <a:buNone/>
            </a:pPr>
            <a:r>
              <a:rPr lang="it-IT" sz="2600" dirty="0" smtClean="0"/>
              <a:t>Non sempre i confronti sono intenzionali</a:t>
            </a:r>
          </a:p>
          <a:p>
            <a:pPr marL="354013" indent="-354013" algn="just"/>
            <a:r>
              <a:rPr lang="it-IT" sz="2600" dirty="0" smtClean="0"/>
              <a:t>Spesso i confronti sono fatti in maniera automatica.</a:t>
            </a:r>
          </a:p>
        </p:txBody>
      </p:sp>
      <p:sp>
        <p:nvSpPr>
          <p:cNvPr id="5" name="Segnaposto numero diapositiva 4"/>
          <p:cNvSpPr>
            <a:spLocks noGrp="1"/>
          </p:cNvSpPr>
          <p:nvPr>
            <p:ph type="sldNum" sz="quarter" idx="12"/>
          </p:nvPr>
        </p:nvSpPr>
        <p:spPr/>
        <p:txBody>
          <a:bodyPr/>
          <a:lstStyle/>
          <a:p>
            <a:fld id="{56D30F9B-B80C-7845-98C8-BFF4F9F68C62}" type="slidenum">
              <a:rPr lang="it-IT" smtClean="0"/>
              <a:pPr/>
              <a:t>52</a:t>
            </a:fld>
            <a:endParaRPr lang="it-IT"/>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1372"/>
            <a:ext cx="8229600" cy="588962"/>
          </a:xfrm>
        </p:spPr>
        <p:txBody>
          <a:bodyPr>
            <a:normAutofit/>
          </a:bodyPr>
          <a:lstStyle/>
          <a:p>
            <a:pPr algn="l"/>
            <a:r>
              <a:rPr lang="it-IT" sz="3000" b="1" dirty="0" smtClean="0"/>
              <a:t>La leadership</a:t>
            </a:r>
            <a:endParaRPr lang="it-IT" sz="3000" b="1" dirty="0"/>
          </a:p>
        </p:txBody>
      </p:sp>
      <p:sp>
        <p:nvSpPr>
          <p:cNvPr id="3" name="Segnaposto contenuto 2"/>
          <p:cNvSpPr>
            <a:spLocks noGrp="1"/>
          </p:cNvSpPr>
          <p:nvPr>
            <p:ph idx="1"/>
          </p:nvPr>
        </p:nvSpPr>
        <p:spPr>
          <a:xfrm>
            <a:off x="457200" y="1024030"/>
            <a:ext cx="8229600" cy="4104588"/>
          </a:xfrm>
        </p:spPr>
        <p:txBody>
          <a:bodyPr>
            <a:noAutofit/>
          </a:bodyPr>
          <a:lstStyle/>
          <a:p>
            <a:pPr marL="0" indent="0" algn="just">
              <a:buNone/>
            </a:pPr>
            <a:r>
              <a:rPr lang="it-IT" sz="2600" dirty="0" smtClean="0"/>
              <a:t>I leader sono i membri di status più elevato all’interno di un gruppo. Essi influenzano gli altri membri del gruppo più di quanto siano essi stessi influenzati.</a:t>
            </a:r>
          </a:p>
          <a:p>
            <a:pPr marL="0" indent="0" algn="just">
              <a:buNone/>
            </a:pPr>
            <a:endParaRPr lang="it-IT" sz="2600" dirty="0" smtClean="0"/>
          </a:p>
          <a:p>
            <a:pPr marL="0" indent="0" algn="just">
              <a:buNone/>
            </a:pPr>
            <a:r>
              <a:rPr lang="it-IT" sz="2600" dirty="0" smtClean="0"/>
              <a:t>Esistono vari sinonimi del termine leader e vari modi tramite cui i leader raggiungono la loro posizione.</a:t>
            </a:r>
          </a:p>
          <a:p>
            <a:pPr marL="354013" indent="-354013"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53</a:t>
            </a:fld>
            <a:endParaRPr lang="it-IT"/>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1372"/>
            <a:ext cx="8229600" cy="588962"/>
          </a:xfrm>
        </p:spPr>
        <p:txBody>
          <a:bodyPr>
            <a:normAutofit/>
          </a:bodyPr>
          <a:lstStyle/>
          <a:p>
            <a:pPr algn="l"/>
            <a:r>
              <a:rPr lang="it-IT" sz="3000" dirty="0" smtClean="0"/>
              <a:t>Personalità vs. situazione</a:t>
            </a:r>
            <a:endParaRPr lang="it-IT" sz="3000" dirty="0"/>
          </a:p>
        </p:txBody>
      </p:sp>
      <p:sp>
        <p:nvSpPr>
          <p:cNvPr id="3" name="Segnaposto contenuto 2"/>
          <p:cNvSpPr>
            <a:spLocks noGrp="1"/>
          </p:cNvSpPr>
          <p:nvPr>
            <p:ph idx="1"/>
          </p:nvPr>
        </p:nvSpPr>
        <p:spPr>
          <a:xfrm>
            <a:off x="457200" y="840865"/>
            <a:ext cx="8229600" cy="5362320"/>
          </a:xfrm>
        </p:spPr>
        <p:txBody>
          <a:bodyPr>
            <a:noAutofit/>
          </a:bodyPr>
          <a:lstStyle/>
          <a:p>
            <a:pPr marL="0" indent="0" algn="just">
              <a:buNone/>
            </a:pPr>
            <a:r>
              <a:rPr lang="it-IT" sz="2600" dirty="0" smtClean="0"/>
              <a:t>I leader hanno caratteristiche di personalità che li distingue dalla gente comune. </a:t>
            </a:r>
          </a:p>
          <a:p>
            <a:pPr marL="0" indent="0" algn="just">
              <a:buNone/>
            </a:pPr>
            <a:r>
              <a:rPr lang="it-IT" sz="2600" dirty="0" smtClean="0"/>
              <a:t>Tuttavia, </a:t>
            </a:r>
            <a:r>
              <a:rPr lang="it-IT" sz="2600" dirty="0" err="1" smtClean="0"/>
              <a:t>Stogdill</a:t>
            </a:r>
            <a:r>
              <a:rPr lang="it-IT" sz="2600" dirty="0" smtClean="0"/>
              <a:t> ha trovato pochi risultati a sostegno di questa ipotesi. I leader tendono a essere un po’ più intelligenti, sicuri di sé, dominanti, socievoli e orientati alla riuscita.</a:t>
            </a:r>
          </a:p>
          <a:p>
            <a:pPr marL="0" indent="0" algn="just">
              <a:buNone/>
            </a:pPr>
            <a:endParaRPr lang="it-IT" sz="2600" dirty="0" smtClean="0"/>
          </a:p>
          <a:p>
            <a:pPr marL="0" indent="0" algn="just">
              <a:buNone/>
            </a:pPr>
            <a:r>
              <a:rPr lang="it-IT" sz="2600" dirty="0" smtClean="0"/>
              <a:t>I leader riescono a soddisfare le richieste funzionali della situazione. </a:t>
            </a:r>
          </a:p>
          <a:p>
            <a:pPr marL="0" indent="0" algn="just">
              <a:buNone/>
            </a:pPr>
            <a:r>
              <a:rPr lang="it-IT" sz="2600" dirty="0" smtClean="0"/>
              <a:t>Secondo </a:t>
            </a:r>
            <a:r>
              <a:rPr lang="it-IT" sz="2600" dirty="0" err="1" smtClean="0"/>
              <a:t>Bales</a:t>
            </a:r>
            <a:r>
              <a:rPr lang="it-IT" sz="2600" dirty="0" smtClean="0"/>
              <a:t>, il leader più efficiente è l’individuo che meglio riesce ad aiutare il gruppo a raggiungere i suoi obiettivi. </a:t>
            </a:r>
          </a:p>
          <a:p>
            <a:pPr marL="0" indent="0" algn="just">
              <a:buNone/>
            </a:pPr>
            <a:endParaRPr lang="it-IT" sz="2600" dirty="0" smtClean="0"/>
          </a:p>
          <a:p>
            <a:pPr marL="354013" indent="-354013"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54</a:t>
            </a:fld>
            <a:endParaRPr lang="it-IT"/>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3165"/>
            <a:ext cx="8229600" cy="6538310"/>
          </a:xfrm>
        </p:spPr>
        <p:txBody>
          <a:bodyPr>
            <a:noAutofit/>
          </a:bodyPr>
          <a:lstStyle/>
          <a:p>
            <a:pPr marL="0" indent="0" algn="just">
              <a:buNone/>
            </a:pPr>
            <a:r>
              <a:rPr lang="it-IT" sz="2600" dirty="0" smtClean="0"/>
              <a:t>Spiegazioni basate sul comportamento</a:t>
            </a:r>
          </a:p>
          <a:p>
            <a:pPr marL="0" indent="0" algn="just">
              <a:buNone/>
            </a:pPr>
            <a:r>
              <a:rPr lang="it-IT" sz="2600" dirty="0" err="1" smtClean="0"/>
              <a:t>Lippitt</a:t>
            </a:r>
            <a:r>
              <a:rPr lang="it-IT" sz="2600" dirty="0" smtClean="0"/>
              <a:t> e White sostengono che una funzione importante del leader è quella di creare un “clima sociale” da cui dipendono lo stato d’animo e l’efficienza del gruppo.</a:t>
            </a:r>
          </a:p>
          <a:p>
            <a:pPr marL="0" indent="0" algn="just">
              <a:buNone/>
            </a:pPr>
            <a:r>
              <a:rPr lang="it-IT" sz="2600" dirty="0" smtClean="0"/>
              <a:t>I due ricercatori hanno fatto un esperimento confrontando tre tipi di leadership:</a:t>
            </a:r>
          </a:p>
          <a:p>
            <a:pPr marL="354013" indent="-354013" algn="just"/>
            <a:r>
              <a:rPr lang="it-IT" sz="2600" dirty="0" smtClean="0"/>
              <a:t>Autocratica, il leader organizza le attività, dice cosa bisogna fare, rimane distante dal gruppo e si concentra sul compito.</a:t>
            </a:r>
          </a:p>
          <a:p>
            <a:pPr marL="354013" indent="-354013" algn="just"/>
            <a:r>
              <a:rPr lang="it-IT" sz="2600" dirty="0" smtClean="0"/>
              <a:t>Democratica, il leader discute le decisioni e le attività con il gruppo.</a:t>
            </a:r>
          </a:p>
          <a:p>
            <a:pPr marL="354013" indent="-354013" algn="just"/>
            <a:r>
              <a:rPr lang="it-IT" sz="2600" dirty="0" smtClean="0"/>
              <a:t>Permissivo, il gruppo è lasciato libero di agire come preferisce e il leader interviene solo in minima parte. </a:t>
            </a:r>
          </a:p>
          <a:p>
            <a:pPr marL="0" indent="0" algn="just">
              <a:buNone/>
            </a:pPr>
            <a:r>
              <a:rPr lang="it-IT" sz="2600" dirty="0" smtClean="0"/>
              <a:t>I leader cambiarono due volte gruppo e ad ogni cambiamento cambiarono il tipo di leadership.</a:t>
            </a:r>
          </a:p>
          <a:p>
            <a:pPr marL="354013" indent="-354013" algn="just"/>
            <a:endParaRPr lang="it-IT" sz="2600" dirty="0" smtClean="0"/>
          </a:p>
          <a:p>
            <a:pPr marL="354013" indent="-354013"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55</a:t>
            </a:fld>
            <a:endParaRPr lang="it-IT"/>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40865"/>
            <a:ext cx="8229600" cy="5362320"/>
          </a:xfrm>
        </p:spPr>
        <p:txBody>
          <a:bodyPr>
            <a:noAutofit/>
          </a:bodyPr>
          <a:lstStyle/>
          <a:p>
            <a:pPr marL="0" indent="0" algn="just">
              <a:buNone/>
            </a:pPr>
            <a:r>
              <a:rPr lang="it-IT" sz="2600" dirty="0" smtClean="0"/>
              <a:t>I risultati indicano che:</a:t>
            </a:r>
          </a:p>
          <a:p>
            <a:pPr marL="354013" indent="-354013" algn="just"/>
            <a:r>
              <a:rPr lang="it-IT" sz="2600" dirty="0" smtClean="0"/>
              <a:t>I leader democratici sono i preferiti, e l’atmosfera all’interno del gruppo è amichevole, i membri lavorano sia quando è presente, sia quando è assente il leader.</a:t>
            </a:r>
          </a:p>
          <a:p>
            <a:pPr marL="354013" indent="-354013" algn="just"/>
            <a:r>
              <a:rPr lang="it-IT" sz="2600" dirty="0" smtClean="0"/>
              <a:t>I leader autocratici generano aggressività e dipendenza nei confronti del leader, i membri lavorano più duramente, ma solo se è presente il leader.</a:t>
            </a:r>
          </a:p>
          <a:p>
            <a:pPr marL="354013" indent="-354013" algn="just"/>
            <a:r>
              <a:rPr lang="it-IT" sz="2600" dirty="0" smtClean="0"/>
              <a:t>I leader permissivi sono valutati abbastanza positivamente, ma il gruppo produce poco. Paradossalmente, la produttività del gruppo aumenta quando il leader non c’è.</a:t>
            </a:r>
          </a:p>
          <a:p>
            <a:pPr marL="354013" indent="-354013"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56</a:t>
            </a:fld>
            <a:endParaRPr lang="it-IT"/>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840865"/>
            <a:ext cx="8229600" cy="5362320"/>
          </a:xfrm>
        </p:spPr>
        <p:txBody>
          <a:bodyPr>
            <a:noAutofit/>
          </a:bodyPr>
          <a:lstStyle/>
          <a:p>
            <a:pPr marL="0" indent="0" algn="just">
              <a:buNone/>
            </a:pPr>
            <a:r>
              <a:rPr lang="it-IT" sz="2600" dirty="0" smtClean="0"/>
              <a:t>Secondo </a:t>
            </a:r>
            <a:r>
              <a:rPr lang="it-IT" sz="2600" dirty="0" err="1" smtClean="0"/>
              <a:t>Bales</a:t>
            </a:r>
            <a:r>
              <a:rPr lang="it-IT" sz="2600" dirty="0" smtClean="0"/>
              <a:t>, in un gruppo esistono due tipi di leadership:</a:t>
            </a:r>
          </a:p>
          <a:p>
            <a:pPr marL="354013" indent="-354013" algn="just"/>
            <a:r>
              <a:rPr lang="it-IT" sz="2600" dirty="0" smtClean="0"/>
              <a:t>Lo specialista nel compito, che partecipa di più alle attività del gruppo e si concentra sulle categorie di interazione relative al compito.</a:t>
            </a:r>
          </a:p>
          <a:p>
            <a:pPr marL="354013" indent="-354013" algn="just"/>
            <a:r>
              <a:rPr lang="it-IT" sz="2600" dirty="0" smtClean="0"/>
              <a:t>Lo specialista </a:t>
            </a:r>
            <a:r>
              <a:rPr lang="it-IT" sz="2600" dirty="0" err="1" smtClean="0"/>
              <a:t>socioemozionale</a:t>
            </a:r>
            <a:r>
              <a:rPr lang="it-IT" sz="2600" dirty="0" smtClean="0"/>
              <a:t>, che si concentra sui sentimenti.</a:t>
            </a:r>
          </a:p>
          <a:p>
            <a:pPr marL="0" indent="0" algn="just">
              <a:buNone/>
            </a:pPr>
            <a:r>
              <a:rPr lang="it-IT" sz="2600" dirty="0" smtClean="0"/>
              <a:t>Secondo </a:t>
            </a:r>
            <a:r>
              <a:rPr lang="it-IT" sz="2600" dirty="0" err="1" smtClean="0"/>
              <a:t>Bales</a:t>
            </a:r>
            <a:r>
              <a:rPr lang="it-IT" sz="2600" dirty="0" smtClean="0"/>
              <a:t>, è difficile trovare in una stessa persona questi due ruoli, ed è più probabile che essi vengano incarnati da persone distinte.</a:t>
            </a:r>
          </a:p>
          <a:p>
            <a:pPr marL="354013" indent="-354013"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57</a:t>
            </a:fld>
            <a:endParaRPr lang="it-IT"/>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4534"/>
            <a:ext cx="8229600" cy="6017135"/>
          </a:xfrm>
        </p:spPr>
        <p:txBody>
          <a:bodyPr>
            <a:noAutofit/>
          </a:bodyPr>
          <a:lstStyle/>
          <a:p>
            <a:pPr marL="0" indent="0" algn="just">
              <a:buNone/>
            </a:pPr>
            <a:r>
              <a:rPr lang="it-IT" sz="2600" dirty="0" smtClean="0"/>
              <a:t>Una ricerca condotta dall’Ohio State </a:t>
            </a:r>
            <a:r>
              <a:rPr lang="it-IT" sz="2600" dirty="0" err="1" smtClean="0"/>
              <a:t>University</a:t>
            </a:r>
            <a:r>
              <a:rPr lang="it-IT" sz="2600" dirty="0" smtClean="0"/>
              <a:t> con gruppi di militari e industriali, ha mostrato che gli individui classificavamo i comportamenti del leader in due grosse categorie:</a:t>
            </a:r>
          </a:p>
          <a:p>
            <a:pPr marL="354013" indent="-354013" algn="just"/>
            <a:r>
              <a:rPr lang="it-IT" sz="2600" dirty="0" smtClean="0"/>
              <a:t>L’interesse nel dare origine a una struttura.</a:t>
            </a:r>
          </a:p>
          <a:p>
            <a:pPr marL="354013" indent="-354013" algn="just"/>
            <a:r>
              <a:rPr lang="it-IT" sz="2600" dirty="0" smtClean="0"/>
              <a:t>La considerazione per gli altri.</a:t>
            </a:r>
            <a:endParaRPr lang="it-IT" sz="2800" dirty="0" smtClean="0"/>
          </a:p>
          <a:p>
            <a:pPr marL="354013" indent="-354013" algn="just">
              <a:buNone/>
            </a:pPr>
            <a:endParaRPr lang="it-IT" sz="2800" dirty="0" smtClean="0"/>
          </a:p>
          <a:p>
            <a:pPr marL="0" indent="0" algn="just">
              <a:buNone/>
            </a:pPr>
            <a:r>
              <a:rPr lang="it-IT" sz="2800" dirty="0" smtClean="0"/>
              <a:t>Ulteriori studi hanno indicato che il leader migliore è quello che ottiene punteggi elevati in entrambe le caratteristiche.</a:t>
            </a:r>
          </a:p>
          <a:p>
            <a:pPr marL="0" indent="0" algn="just">
              <a:buNone/>
            </a:pPr>
            <a:endParaRPr lang="it-IT" sz="2800" dirty="0" smtClean="0"/>
          </a:p>
          <a:p>
            <a:pPr marL="0" indent="0" algn="just">
              <a:buNone/>
            </a:pPr>
            <a:r>
              <a:rPr lang="it-IT" sz="2800" dirty="0" smtClean="0"/>
              <a:t>Tali caratteristiche della leadership si ritrovano in varie culture.</a:t>
            </a:r>
            <a:endParaRPr lang="it-IT" sz="2600" dirty="0" smtClean="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58</a:t>
            </a:fld>
            <a:endParaRPr lang="it-IT"/>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4534"/>
            <a:ext cx="8229600" cy="6017135"/>
          </a:xfrm>
        </p:spPr>
        <p:txBody>
          <a:bodyPr>
            <a:noAutofit/>
          </a:bodyPr>
          <a:lstStyle/>
          <a:p>
            <a:pPr marL="0" indent="0" algn="just">
              <a:buNone/>
            </a:pPr>
            <a:r>
              <a:rPr lang="it-IT" sz="2600" dirty="0" smtClean="0"/>
              <a:t>La leadership carismatica implica la capacità del leader di infondere nel resto del gruppo una visione che li motiva a compiere degli sforzi per il bene comune.</a:t>
            </a:r>
          </a:p>
          <a:p>
            <a:pPr marL="0" indent="0" algn="just">
              <a:buNone/>
            </a:pPr>
            <a:r>
              <a:rPr lang="it-IT" sz="2600" dirty="0" smtClean="0"/>
              <a:t>Alcuni autori definiscono questa leadership trasformazionale.</a:t>
            </a:r>
          </a:p>
          <a:p>
            <a:pPr marL="0" indent="0" algn="just">
              <a:buNone/>
            </a:pPr>
            <a:endParaRPr lang="it-IT" sz="2600" dirty="0" smtClean="0"/>
          </a:p>
          <a:p>
            <a:pPr marL="0" indent="0" algn="just">
              <a:buNone/>
            </a:pPr>
            <a:r>
              <a:rPr lang="it-IT" sz="2600" dirty="0" smtClean="0"/>
              <a:t>Questo tipo di leadership </a:t>
            </a:r>
          </a:p>
          <a:p>
            <a:pPr marL="354013" indent="-354013" algn="just"/>
            <a:r>
              <a:rPr lang="it-IT" sz="2600" dirty="0" smtClean="0"/>
              <a:t>Funziona molto bene nei momenti di crisi e di cambiamento.</a:t>
            </a:r>
          </a:p>
          <a:p>
            <a:pPr marL="354013" indent="-354013" algn="just"/>
            <a:r>
              <a:rPr lang="it-IT" sz="2600" dirty="0" smtClean="0"/>
              <a:t>Aumenta la produttività.</a:t>
            </a:r>
          </a:p>
          <a:p>
            <a:pPr marL="354013" indent="-354013" algn="just"/>
            <a:r>
              <a:rPr lang="it-IT" sz="2600" dirty="0" smtClean="0"/>
              <a:t>Aumenta la soddisfazione.</a:t>
            </a:r>
          </a:p>
          <a:p>
            <a:pPr marL="354013" indent="-354013" algn="just"/>
            <a:r>
              <a:rPr lang="it-IT" sz="2600" dirty="0" smtClean="0"/>
              <a:t>Riduce i conflitti di ruolo.</a:t>
            </a:r>
          </a:p>
        </p:txBody>
      </p:sp>
      <p:sp>
        <p:nvSpPr>
          <p:cNvPr id="4" name="Segnaposto numero diapositiva 3"/>
          <p:cNvSpPr>
            <a:spLocks noGrp="1"/>
          </p:cNvSpPr>
          <p:nvPr>
            <p:ph type="sldNum" sz="quarter" idx="12"/>
          </p:nvPr>
        </p:nvSpPr>
        <p:spPr/>
        <p:txBody>
          <a:bodyPr/>
          <a:lstStyle/>
          <a:p>
            <a:fld id="{56D30F9B-B80C-7845-98C8-BFF4F9F68C62}" type="slidenum">
              <a:rPr lang="it-IT" smtClean="0"/>
              <a:pPr/>
              <a:t>59</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contenuto 2"/>
          <p:cNvSpPr txBox="1">
            <a:spLocks/>
          </p:cNvSpPr>
          <p:nvPr/>
        </p:nvSpPr>
        <p:spPr>
          <a:xfrm>
            <a:off x="463056" y="358278"/>
            <a:ext cx="8229600" cy="6132529"/>
          </a:xfrm>
          <a:prstGeom prst="rect">
            <a:avLst/>
          </a:prstGeom>
        </p:spPr>
        <p:txBody>
          <a:bodyPr vert="horz" lIns="91440" tIns="45720" rIns="91440" bIns="45720" rtlCol="0">
            <a:noAutofit/>
          </a:bodyPr>
          <a:lstStyle/>
          <a:p>
            <a:pPr algn="just">
              <a:spcBef>
                <a:spcPct val="20000"/>
              </a:spcBef>
              <a:defRPr/>
            </a:pPr>
            <a:r>
              <a:rPr lang="it-IT" sz="2800" dirty="0" smtClean="0"/>
              <a:t>Secondo </a:t>
            </a:r>
            <a:r>
              <a:rPr lang="it-IT" sz="2800" b="1" dirty="0" smtClean="0"/>
              <a:t>Turner</a:t>
            </a:r>
            <a:r>
              <a:rPr lang="it-IT" sz="2800" dirty="0" smtClean="0"/>
              <a:t> lo spostamento dal comportamento interpersonale a quello intergruppi dipende da cambiamenti nel funzionamento del concetto di sé.  </a:t>
            </a:r>
          </a:p>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it-IT" sz="2800" b="0" i="0" u="none" strike="noStrike" kern="1200" cap="none" spc="0" normalizeH="0" baseline="0" noProof="0" dirty="0" smtClean="0">
                <a:ln>
                  <a:noFill/>
                </a:ln>
                <a:solidFill>
                  <a:schemeClr val="tx1"/>
                </a:solidFill>
                <a:effectLst/>
                <a:uLnTx/>
                <a:uFillTx/>
                <a:latin typeface="+mn-lt"/>
                <a:ea typeface="+mn-ea"/>
                <a:cs typeface="+mn-cs"/>
              </a:rPr>
              <a:t>Il concetto di sé è formato da:</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lang="it-IT" sz="2800" dirty="0" smtClean="0"/>
              <a:t>Identità personale, costituita da auto-descrizioni fatte in base a caratteristiche individuali.</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kumimoji="0" lang="it-IT" sz="2800" b="0" i="0" u="none" strike="noStrike" kern="1200" cap="none" spc="0" normalizeH="0" baseline="0" noProof="0" dirty="0" smtClean="0">
                <a:ln>
                  <a:noFill/>
                </a:ln>
                <a:solidFill>
                  <a:schemeClr val="tx1"/>
                </a:solidFill>
                <a:effectLst/>
                <a:uLnTx/>
                <a:uFillTx/>
                <a:latin typeface="+mn-lt"/>
                <a:ea typeface="+mn-ea"/>
                <a:cs typeface="+mn-cs"/>
              </a:rPr>
              <a:t>Identità</a:t>
            </a:r>
            <a:r>
              <a:rPr kumimoji="0" lang="it-IT" sz="2800" b="0" i="0" u="none" strike="noStrike" kern="1200" cap="none" spc="0" normalizeH="0" noProof="0" dirty="0" smtClean="0">
                <a:ln>
                  <a:noFill/>
                </a:ln>
                <a:solidFill>
                  <a:schemeClr val="tx1"/>
                </a:solidFill>
                <a:effectLst/>
                <a:uLnTx/>
                <a:uFillTx/>
                <a:latin typeface="+mn-lt"/>
                <a:ea typeface="+mn-ea"/>
                <a:cs typeface="+mn-cs"/>
              </a:rPr>
              <a:t> sociale, costituita da auto-descrizioni fatte in base all’appartenenza di gruppo.</a:t>
            </a:r>
          </a:p>
          <a:p>
            <a:pPr marR="0" lvl="0" algn="just" defTabSz="457200" rtl="0" eaLnBrk="1" fontAlgn="auto" latinLnBrk="0" hangingPunct="1">
              <a:lnSpc>
                <a:spcPct val="100000"/>
              </a:lnSpc>
              <a:spcBef>
                <a:spcPct val="20000"/>
              </a:spcBef>
              <a:spcAft>
                <a:spcPts val="0"/>
              </a:spcAft>
              <a:buClrTx/>
              <a:buSzTx/>
              <a:tabLst/>
              <a:defRPr/>
            </a:pPr>
            <a:r>
              <a:rPr lang="it-IT" sz="2800" baseline="0" dirty="0" smtClean="0"/>
              <a:t>Quando</a:t>
            </a:r>
            <a:r>
              <a:rPr lang="it-IT" sz="2800" dirty="0" smtClean="0"/>
              <a:t> gli individui si definiscono come membri di un gruppo creano delle associazioni fra se stessi e i vari attributi del gruppo a cui appartengono, arrivando a vedere se stessi (e gli altri) come membri intercambiabili dello stesso gruppo.</a:t>
            </a: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ct val="20000"/>
              </a:spcBef>
              <a:spcAft>
                <a:spcPts val="0"/>
              </a:spcAft>
              <a:buClrTx/>
              <a:buSzTx/>
              <a:buFont typeface="Arial"/>
              <a:buNone/>
              <a:tabLst/>
              <a:defRPr/>
            </a:pP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Segnaposto numero diapositiva 2"/>
          <p:cNvSpPr>
            <a:spLocks noGrp="1"/>
          </p:cNvSpPr>
          <p:nvPr>
            <p:ph type="sldNum" sz="quarter" idx="12"/>
          </p:nvPr>
        </p:nvSpPr>
        <p:spPr/>
        <p:txBody>
          <a:bodyPr/>
          <a:lstStyle/>
          <a:p>
            <a:fld id="{56D30F9B-B80C-7845-98C8-BFF4F9F68C62}" type="slidenum">
              <a:rPr lang="it-IT" smtClean="0"/>
              <a:pPr/>
              <a:t>6</a:t>
            </a:fld>
            <a:endParaRPr lang="it-IT"/>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4534"/>
            <a:ext cx="8229600" cy="6017135"/>
          </a:xfrm>
        </p:spPr>
        <p:txBody>
          <a:bodyPr>
            <a:noAutofit/>
          </a:bodyPr>
          <a:lstStyle/>
          <a:p>
            <a:pPr marL="0" indent="0" algn="just">
              <a:buNone/>
            </a:pPr>
            <a:r>
              <a:rPr lang="it-IT" sz="2600" dirty="0" smtClean="0"/>
              <a:t>Interazione tra leader e situazione</a:t>
            </a:r>
          </a:p>
          <a:p>
            <a:pPr marL="0" indent="0" algn="just">
              <a:buNone/>
            </a:pPr>
            <a:r>
              <a:rPr lang="it-IT" sz="2600" dirty="0" smtClean="0"/>
              <a:t>Secondo il modello interazionista, l’efficacia della leadership dipende dalla corrispondenza tra lo stile del leader e il tipo di situazione da lui affrontata.</a:t>
            </a:r>
          </a:p>
          <a:p>
            <a:pPr marL="0" indent="0" algn="just">
              <a:buNone/>
            </a:pPr>
            <a:endParaRPr lang="it-IT" sz="2600" dirty="0" smtClean="0"/>
          </a:p>
          <a:p>
            <a:pPr marL="0" indent="0" algn="just">
              <a:buNone/>
            </a:pPr>
            <a:r>
              <a:rPr lang="it-IT" sz="2600" dirty="0" err="1" smtClean="0"/>
              <a:t>Fiedler</a:t>
            </a:r>
            <a:r>
              <a:rPr lang="it-IT" sz="2600" dirty="0" smtClean="0"/>
              <a:t> ha suddiviso il tipo di leadership usando il </a:t>
            </a:r>
            <a:r>
              <a:rPr lang="it-IT" sz="2600" dirty="0" err="1" smtClean="0"/>
              <a:t>Least</a:t>
            </a:r>
            <a:r>
              <a:rPr lang="it-IT" sz="2600" dirty="0" smtClean="0"/>
              <a:t> </a:t>
            </a:r>
            <a:r>
              <a:rPr lang="it-IT" sz="2600" dirty="0" err="1" smtClean="0"/>
              <a:t>Preferred</a:t>
            </a:r>
            <a:r>
              <a:rPr lang="it-IT" sz="2600" dirty="0" smtClean="0"/>
              <a:t> </a:t>
            </a:r>
            <a:r>
              <a:rPr lang="it-IT" sz="2600" dirty="0" err="1" smtClean="0"/>
              <a:t>Co-Worker</a:t>
            </a:r>
            <a:r>
              <a:rPr lang="it-IT" sz="2600" dirty="0" smtClean="0"/>
              <a:t>, LPC):</a:t>
            </a:r>
          </a:p>
          <a:p>
            <a:pPr marL="354013" indent="-354013" algn="just"/>
            <a:r>
              <a:rPr lang="it-IT" sz="2600" dirty="0" smtClean="0"/>
              <a:t>Chi ottiene bassi punteggi è orientato al compito.</a:t>
            </a:r>
          </a:p>
          <a:p>
            <a:pPr marL="354013" indent="-354013" algn="just"/>
            <a:r>
              <a:rPr lang="it-IT" sz="2600" dirty="0" smtClean="0"/>
              <a:t>Chi ottiene alti punteggi è orientato alle relazioni.</a:t>
            </a:r>
          </a:p>
          <a:p>
            <a:pPr marL="0" indent="0" algn="just">
              <a:buNone/>
            </a:pPr>
            <a:endParaRPr lang="it-IT" sz="2600" dirty="0" smtClean="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60</a:t>
            </a:fld>
            <a:endParaRPr lang="it-IT"/>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4534"/>
            <a:ext cx="8229600" cy="6017135"/>
          </a:xfrm>
        </p:spPr>
        <p:txBody>
          <a:bodyPr>
            <a:noAutofit/>
          </a:bodyPr>
          <a:lstStyle/>
          <a:p>
            <a:pPr marL="0" indent="0" algn="just">
              <a:buNone/>
            </a:pPr>
            <a:r>
              <a:rPr lang="it-IT" sz="2600" dirty="0" err="1" smtClean="0"/>
              <a:t>Fiedler</a:t>
            </a:r>
            <a:r>
              <a:rPr lang="it-IT" sz="2600" dirty="0" smtClean="0"/>
              <a:t> ha identificato tre elementi che determinano la </a:t>
            </a:r>
            <a:r>
              <a:rPr lang="it-IT" sz="2600" dirty="0" err="1" smtClean="0"/>
              <a:t>favorevolezza</a:t>
            </a:r>
            <a:r>
              <a:rPr lang="it-IT" sz="2600" dirty="0" smtClean="0"/>
              <a:t> della situazione per il leader:</a:t>
            </a:r>
          </a:p>
          <a:p>
            <a:pPr marL="354013" indent="-354013" algn="just"/>
            <a:r>
              <a:rPr lang="it-IT" sz="2600" dirty="0" smtClean="0"/>
              <a:t>Relazione leader-membri, ovvero l’atmosfera del gruppo (fiducia, affetto, lealtà).</a:t>
            </a:r>
          </a:p>
          <a:p>
            <a:pPr marL="354013" indent="-354013" algn="just"/>
            <a:r>
              <a:rPr lang="it-IT" sz="2600" dirty="0" smtClean="0"/>
              <a:t>La struttura del compito (chiarezza delle procedure).</a:t>
            </a:r>
          </a:p>
          <a:p>
            <a:pPr marL="354013" indent="-354013" algn="just"/>
            <a:r>
              <a:rPr lang="it-IT" sz="2600" dirty="0" smtClean="0"/>
              <a:t>Potere.</a:t>
            </a:r>
          </a:p>
          <a:p>
            <a:pPr marL="354013" indent="-354013" algn="just">
              <a:buNone/>
            </a:pPr>
            <a:endParaRPr lang="it-IT" sz="2600" dirty="0" smtClean="0"/>
          </a:p>
          <a:p>
            <a:pPr marL="354013" indent="-354013" algn="just">
              <a:buNone/>
            </a:pPr>
            <a:r>
              <a:rPr lang="it-IT" sz="2600" dirty="0" smtClean="0"/>
              <a:t>I leader a basso LPC (orientati al compito) funzionano meglio agli estremi del continuum.</a:t>
            </a:r>
          </a:p>
          <a:p>
            <a:pPr marL="0" indent="0" algn="just">
              <a:buNone/>
            </a:pPr>
            <a:r>
              <a:rPr lang="it-IT" sz="2600" dirty="0" smtClean="0"/>
              <a:t>I leader ad alto LPC (orientati alle relazioni) funzionano meglio al centro del continuum.</a:t>
            </a:r>
          </a:p>
          <a:p>
            <a:pPr marL="0" indent="0" algn="just">
              <a:buNone/>
            </a:pPr>
            <a:endParaRPr lang="it-IT" sz="2600" dirty="0" smtClean="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61</a:t>
            </a:fld>
            <a:endParaRPr lang="it-IT"/>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4534"/>
            <a:ext cx="8229600" cy="6017135"/>
          </a:xfrm>
        </p:spPr>
        <p:txBody>
          <a:bodyPr>
            <a:noAutofit/>
          </a:bodyPr>
          <a:lstStyle/>
          <a:p>
            <a:pPr marL="0" indent="0" algn="just">
              <a:buNone/>
            </a:pPr>
            <a:r>
              <a:rPr lang="it-IT" sz="2600" dirty="0" smtClean="0"/>
              <a:t>Limiti</a:t>
            </a:r>
          </a:p>
          <a:p>
            <a:pPr marL="354013" indent="-354013" algn="just"/>
            <a:r>
              <a:rPr lang="it-IT" sz="2600" dirty="0" smtClean="0"/>
              <a:t>Tale concezione si basa sull’assunto che i tratti di personalità sia immutabili.</a:t>
            </a:r>
          </a:p>
          <a:p>
            <a:pPr marL="354013" indent="-354013" algn="just"/>
            <a:r>
              <a:rPr lang="it-IT" sz="2600" dirty="0" smtClean="0"/>
              <a:t>Le otto situazioni formano un continuum sulla base di un ordine di importanza dei fattori arbitrario.</a:t>
            </a:r>
          </a:p>
          <a:p>
            <a:pPr marL="354013" indent="-354013" algn="just"/>
            <a:r>
              <a:rPr lang="it-IT" sz="2600" dirty="0" smtClean="0"/>
              <a:t>Ogni leader può essere classificato in maniera dicotomica.</a:t>
            </a:r>
          </a:p>
        </p:txBody>
      </p:sp>
      <p:sp>
        <p:nvSpPr>
          <p:cNvPr id="4" name="Segnaposto numero diapositiva 3"/>
          <p:cNvSpPr>
            <a:spLocks noGrp="1"/>
          </p:cNvSpPr>
          <p:nvPr>
            <p:ph type="sldNum" sz="quarter" idx="12"/>
          </p:nvPr>
        </p:nvSpPr>
        <p:spPr/>
        <p:txBody>
          <a:bodyPr/>
          <a:lstStyle/>
          <a:p>
            <a:fld id="{56D30F9B-B80C-7845-98C8-BFF4F9F68C62}" type="slidenum">
              <a:rPr lang="it-IT" smtClean="0"/>
              <a:pPr/>
              <a:t>62</a:t>
            </a:fld>
            <a:endParaRPr lang="it-IT"/>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4534"/>
            <a:ext cx="8229600" cy="6017135"/>
          </a:xfrm>
        </p:spPr>
        <p:txBody>
          <a:bodyPr>
            <a:noAutofit/>
          </a:bodyPr>
          <a:lstStyle/>
          <a:p>
            <a:pPr marL="0" indent="0" algn="just">
              <a:buNone/>
            </a:pPr>
            <a:r>
              <a:rPr lang="it-IT" sz="2600" dirty="0" smtClean="0"/>
              <a:t>Leadership situazionale</a:t>
            </a:r>
          </a:p>
          <a:p>
            <a:pPr marL="0" indent="0" algn="just">
              <a:buNone/>
            </a:pPr>
            <a:r>
              <a:rPr lang="it-IT" sz="2600" dirty="0" smtClean="0"/>
              <a:t>Secondo tale modello i leader devono adattare il proprio stile alla prontezza (capacità, disponibilità, sicurezza) dei membri del gruppo ad affrontare il compito.</a:t>
            </a:r>
          </a:p>
          <a:p>
            <a:pPr marL="354013" indent="-354013" algn="just"/>
            <a:r>
              <a:rPr lang="it-IT" sz="2600" dirty="0" smtClean="0"/>
              <a:t>Quando la prontezza è bassa il leader deve adottare un orientamento al compito.</a:t>
            </a:r>
          </a:p>
          <a:p>
            <a:pPr marL="354013" indent="-354013" algn="just"/>
            <a:r>
              <a:rPr lang="it-IT" sz="2600" dirty="0" smtClean="0"/>
              <a:t>Quando la prontezza è alta il leader deve adottare un orientamento relazionale.</a:t>
            </a:r>
          </a:p>
          <a:p>
            <a:pPr marL="0" indent="0" algn="just">
              <a:buNone/>
            </a:pPr>
            <a:r>
              <a:rPr lang="it-IT" sz="2600" dirty="0" smtClean="0"/>
              <a:t>In questo caso i due stili sono indipendenti.</a:t>
            </a:r>
          </a:p>
        </p:txBody>
      </p:sp>
      <p:sp>
        <p:nvSpPr>
          <p:cNvPr id="4" name="Segnaposto numero diapositiva 3"/>
          <p:cNvSpPr>
            <a:spLocks noGrp="1"/>
          </p:cNvSpPr>
          <p:nvPr>
            <p:ph type="sldNum" sz="quarter" idx="12"/>
          </p:nvPr>
        </p:nvSpPr>
        <p:spPr/>
        <p:txBody>
          <a:bodyPr/>
          <a:lstStyle/>
          <a:p>
            <a:fld id="{56D30F9B-B80C-7845-98C8-BFF4F9F68C62}" type="slidenum">
              <a:rPr lang="it-IT" smtClean="0"/>
              <a:pPr/>
              <a:t>63</a:t>
            </a:fld>
            <a:endParaRPr lang="it-IT"/>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4534"/>
            <a:ext cx="8229600" cy="6017135"/>
          </a:xfrm>
        </p:spPr>
        <p:txBody>
          <a:bodyPr>
            <a:noAutofit/>
          </a:bodyPr>
          <a:lstStyle/>
          <a:p>
            <a:pPr marL="0" indent="0" algn="just">
              <a:buNone/>
            </a:pPr>
            <a:r>
              <a:rPr lang="it-IT" sz="2600" dirty="0" smtClean="0"/>
              <a:t>La leadership nei processi decisionali</a:t>
            </a:r>
          </a:p>
          <a:p>
            <a:pPr marL="0" indent="0" algn="just">
              <a:buNone/>
            </a:pPr>
            <a:r>
              <a:rPr lang="it-IT" sz="2600" dirty="0" err="1" smtClean="0"/>
              <a:t>Vroom</a:t>
            </a:r>
            <a:r>
              <a:rPr lang="it-IT" sz="2600" dirty="0" smtClean="0"/>
              <a:t> e </a:t>
            </a:r>
            <a:r>
              <a:rPr lang="it-IT" sz="2600" dirty="0" err="1" smtClean="0"/>
              <a:t>Yetton</a:t>
            </a:r>
            <a:r>
              <a:rPr lang="it-IT" sz="2600" dirty="0" smtClean="0"/>
              <a:t> identificano cinque processi decisionali:</a:t>
            </a:r>
          </a:p>
          <a:p>
            <a:pPr marL="354013" indent="-354013" algn="just"/>
            <a:r>
              <a:rPr lang="it-IT" sz="2600" dirty="0" smtClean="0"/>
              <a:t>Arrivare a una decisione autonomamente, senza consultare nessuno.</a:t>
            </a:r>
          </a:p>
          <a:p>
            <a:pPr marL="354013" indent="-354013" algn="just"/>
            <a:r>
              <a:rPr lang="it-IT" sz="2600" dirty="0" smtClean="0"/>
              <a:t>Consultare i membri, ma decidere autonomamente.</a:t>
            </a:r>
          </a:p>
          <a:p>
            <a:pPr marL="354013" indent="-354013" algn="just"/>
            <a:r>
              <a:rPr lang="it-IT" sz="2600" dirty="0" smtClean="0"/>
              <a:t>Discutere il problema con altri membri, ma decidere autonomamente.</a:t>
            </a:r>
          </a:p>
          <a:p>
            <a:pPr marL="354013" indent="-354013" algn="just"/>
            <a:r>
              <a:rPr lang="it-IT" sz="2600" dirty="0" smtClean="0"/>
              <a:t>Discute con il gruppo, riservandosi il diritto di avere l’ultima parola e di lasciarsi o meno influenza dal gruppo.</a:t>
            </a:r>
          </a:p>
          <a:p>
            <a:pPr marL="354013" indent="-354013" algn="just"/>
            <a:r>
              <a:rPr lang="it-IT" sz="2600" dirty="0" smtClean="0"/>
              <a:t>Discutere con il gruppo e arrivare a una soluzione consensuale.</a:t>
            </a:r>
          </a:p>
          <a:p>
            <a:pPr marL="0" indent="0" algn="just">
              <a:buNone/>
            </a:pPr>
            <a:r>
              <a:rPr lang="it-IT" sz="2600" dirty="0" smtClean="0"/>
              <a:t>La scelta del metodo migliore dipende dalla natura del compito.</a:t>
            </a:r>
          </a:p>
        </p:txBody>
      </p:sp>
      <p:sp>
        <p:nvSpPr>
          <p:cNvPr id="4" name="Segnaposto numero diapositiva 3"/>
          <p:cNvSpPr>
            <a:spLocks noGrp="1"/>
          </p:cNvSpPr>
          <p:nvPr>
            <p:ph type="sldNum" sz="quarter" idx="12"/>
          </p:nvPr>
        </p:nvSpPr>
        <p:spPr/>
        <p:txBody>
          <a:bodyPr/>
          <a:lstStyle/>
          <a:p>
            <a:fld id="{56D30F9B-B80C-7845-98C8-BFF4F9F68C62}" type="slidenum">
              <a:rPr lang="it-IT" smtClean="0"/>
              <a:pPr/>
              <a:t>64</a:t>
            </a:fld>
            <a:endParaRPr lang="it-IT"/>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4736"/>
            <a:ext cx="8229600" cy="6603264"/>
          </a:xfrm>
        </p:spPr>
        <p:txBody>
          <a:bodyPr>
            <a:noAutofit/>
          </a:bodyPr>
          <a:lstStyle/>
          <a:p>
            <a:pPr marL="0" indent="0" algn="just">
              <a:buNone/>
            </a:pPr>
            <a:r>
              <a:rPr lang="it-IT" sz="2400" dirty="0" smtClean="0"/>
              <a:t>Leadership come processo</a:t>
            </a:r>
          </a:p>
          <a:p>
            <a:pPr marL="0" indent="0" algn="just">
              <a:buNone/>
            </a:pPr>
            <a:r>
              <a:rPr lang="it-IT" sz="2400" dirty="0" smtClean="0"/>
              <a:t>Secondo </a:t>
            </a:r>
            <a:r>
              <a:rPr lang="it-IT" sz="2400" dirty="0" err="1" smtClean="0"/>
              <a:t>Hollander</a:t>
            </a:r>
            <a:r>
              <a:rPr lang="it-IT" sz="2400" dirty="0" smtClean="0"/>
              <a:t>, nelle fasi iniziali il leader deve guadagnare credibilità. Tale credibilità fornirà la legittimità per influenzare successivamente i membri del gruppo.</a:t>
            </a:r>
          </a:p>
          <a:p>
            <a:pPr marL="0" indent="0" algn="just">
              <a:buNone/>
            </a:pPr>
            <a:r>
              <a:rPr lang="it-IT" sz="2400" dirty="0" smtClean="0"/>
              <a:t>Esistono tre forme di legittimità:</a:t>
            </a:r>
          </a:p>
          <a:p>
            <a:pPr marL="354013" indent="-354013" algn="just"/>
            <a:r>
              <a:rPr lang="it-IT" sz="2400" dirty="0" smtClean="0"/>
              <a:t>Metodo tramite cui il leader diventa tale (eletto vs. nominato).</a:t>
            </a:r>
          </a:p>
          <a:p>
            <a:pPr marL="354013" indent="-354013" algn="just"/>
            <a:r>
              <a:rPr lang="it-IT" sz="2400" dirty="0" smtClean="0"/>
              <a:t>Capacità del leader di soddisfare i bisogni del gruppo.</a:t>
            </a:r>
          </a:p>
          <a:p>
            <a:pPr marL="354013" indent="-354013" algn="just"/>
            <a:r>
              <a:rPr lang="it-IT" sz="2400" dirty="0" smtClean="0"/>
              <a:t>Identificazione del leader con il gruppo.</a:t>
            </a:r>
          </a:p>
          <a:p>
            <a:pPr marL="354013" indent="-354013" algn="just"/>
            <a:endParaRPr lang="it-IT" sz="2400" dirty="0" smtClean="0"/>
          </a:p>
          <a:p>
            <a:pPr marL="354013" indent="-354013" algn="just">
              <a:buNone/>
            </a:pPr>
            <a:r>
              <a:rPr lang="it-IT" sz="2400" dirty="0" smtClean="0"/>
              <a:t>Secondo </a:t>
            </a:r>
            <a:r>
              <a:rPr lang="it-IT" sz="2400" dirty="0" err="1" smtClean="0"/>
              <a:t>Hogg</a:t>
            </a:r>
            <a:r>
              <a:rPr lang="it-IT" sz="2400" dirty="0" smtClean="0"/>
              <a:t> è importante la </a:t>
            </a:r>
            <a:r>
              <a:rPr lang="it-IT" sz="2400" dirty="0" err="1" smtClean="0"/>
              <a:t>prototipicità</a:t>
            </a:r>
            <a:r>
              <a:rPr lang="it-IT" sz="2400" dirty="0" smtClean="0"/>
              <a:t> del leader.</a:t>
            </a:r>
          </a:p>
          <a:p>
            <a:pPr marL="354013" indent="-354013" algn="just">
              <a:buNone/>
            </a:pPr>
            <a:endParaRPr lang="it-IT" sz="2400" dirty="0" smtClean="0"/>
          </a:p>
          <a:p>
            <a:pPr marL="0" indent="0" algn="just">
              <a:buNone/>
            </a:pPr>
            <a:r>
              <a:rPr lang="it-IT" sz="2400" dirty="0" smtClean="0"/>
              <a:t>Il leader deve esercitare:</a:t>
            </a:r>
          </a:p>
          <a:p>
            <a:pPr marL="354013" indent="-354013" algn="just"/>
            <a:r>
              <a:rPr lang="it-IT" sz="2400" dirty="0" smtClean="0"/>
              <a:t>Giustizia distributiva (equità).</a:t>
            </a:r>
          </a:p>
          <a:p>
            <a:pPr marL="354013" indent="-354013" algn="just"/>
            <a:r>
              <a:rPr lang="it-IT" sz="2400" dirty="0" smtClean="0"/>
              <a:t>Giustizia procedurale (procedure corrette).</a:t>
            </a:r>
          </a:p>
          <a:p>
            <a:pPr marL="354013" indent="-354013" algn="just">
              <a:buNone/>
            </a:pPr>
            <a:endParaRPr lang="it-IT" sz="2600" dirty="0" smtClean="0"/>
          </a:p>
        </p:txBody>
      </p:sp>
      <p:sp>
        <p:nvSpPr>
          <p:cNvPr id="4" name="Segnaposto numero diapositiva 3"/>
          <p:cNvSpPr>
            <a:spLocks noGrp="1"/>
          </p:cNvSpPr>
          <p:nvPr>
            <p:ph type="sldNum" sz="quarter" idx="12"/>
          </p:nvPr>
        </p:nvSpPr>
        <p:spPr>
          <a:xfrm>
            <a:off x="8109002" y="6356350"/>
            <a:ext cx="577797" cy="365125"/>
          </a:xfrm>
        </p:spPr>
        <p:txBody>
          <a:bodyPr/>
          <a:lstStyle/>
          <a:p>
            <a:fld id="{56D30F9B-B80C-7845-98C8-BFF4F9F68C62}" type="slidenum">
              <a:rPr lang="it-IT" smtClean="0"/>
              <a:pPr/>
              <a:t>65</a:t>
            </a:fld>
            <a:endParaRPr lang="it-IT" dirty="0"/>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74534"/>
            <a:ext cx="8229600" cy="6017135"/>
          </a:xfrm>
        </p:spPr>
        <p:txBody>
          <a:bodyPr>
            <a:noAutofit/>
          </a:bodyPr>
          <a:lstStyle/>
          <a:p>
            <a:pPr marL="0" indent="0" algn="just">
              <a:buNone/>
            </a:pPr>
            <a:r>
              <a:rPr lang="it-IT" sz="2600" dirty="0" smtClean="0"/>
              <a:t>Il leader deve esercitare:</a:t>
            </a:r>
          </a:p>
          <a:p>
            <a:pPr marL="354013" indent="-354013" algn="just"/>
            <a:r>
              <a:rPr lang="it-IT" sz="2600" dirty="0" smtClean="0"/>
              <a:t>Giustizia distributiva (equità).</a:t>
            </a:r>
          </a:p>
          <a:p>
            <a:pPr marL="354013" indent="-354013" algn="just"/>
            <a:r>
              <a:rPr lang="it-IT" sz="2600" dirty="0" smtClean="0"/>
              <a:t>Giustizia procedurale (procedure corrette).</a:t>
            </a:r>
          </a:p>
          <a:p>
            <a:pPr marL="0" indent="0" algn="just">
              <a:buNone/>
            </a:pPr>
            <a:endParaRPr lang="it-IT" sz="2600" dirty="0" smtClean="0"/>
          </a:p>
          <a:p>
            <a:pPr marL="0" indent="0" algn="just">
              <a:buNone/>
            </a:pPr>
            <a:endParaRPr lang="it-IT" sz="2600" dirty="0" smtClean="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66</a:t>
            </a:fld>
            <a:endParaRPr lang="it-IT"/>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1372"/>
            <a:ext cx="8229600" cy="588962"/>
          </a:xfrm>
        </p:spPr>
        <p:txBody>
          <a:bodyPr>
            <a:normAutofit/>
          </a:bodyPr>
          <a:lstStyle/>
          <a:p>
            <a:pPr algn="l"/>
            <a:r>
              <a:rPr lang="it-IT" sz="3000" b="1" dirty="0" smtClean="0"/>
              <a:t>Le reti di comunicazione</a:t>
            </a:r>
            <a:endParaRPr lang="it-IT" sz="3000" b="1" dirty="0"/>
          </a:p>
        </p:txBody>
      </p:sp>
      <p:sp>
        <p:nvSpPr>
          <p:cNvPr id="3" name="Segnaposto contenuto 2"/>
          <p:cNvSpPr>
            <a:spLocks noGrp="1"/>
          </p:cNvSpPr>
          <p:nvPr>
            <p:ph idx="1"/>
          </p:nvPr>
        </p:nvSpPr>
        <p:spPr>
          <a:xfrm>
            <a:off x="457200" y="1024029"/>
            <a:ext cx="8229600" cy="4800615"/>
          </a:xfrm>
        </p:spPr>
        <p:txBody>
          <a:bodyPr>
            <a:noAutofit/>
          </a:bodyPr>
          <a:lstStyle/>
          <a:p>
            <a:pPr marL="0" indent="0" algn="just">
              <a:buNone/>
            </a:pPr>
            <a:r>
              <a:rPr lang="it-IT" sz="2600" dirty="0" smtClean="0"/>
              <a:t>Secondo </a:t>
            </a:r>
            <a:r>
              <a:rPr lang="it-IT" sz="2600" dirty="0" err="1" smtClean="0"/>
              <a:t>Bevelas</a:t>
            </a:r>
            <a:r>
              <a:rPr lang="it-IT" sz="2600" dirty="0" smtClean="0"/>
              <a:t>, per comprendere le strutture comunicative bisogna considerare i membri del gruppo come persone in relazione tra loro attraverso legami di comunicazione.</a:t>
            </a:r>
          </a:p>
          <a:p>
            <a:pPr marL="0" indent="0" algn="just">
              <a:buNone/>
            </a:pPr>
            <a:endParaRPr lang="it-IT" sz="2600" dirty="0" smtClean="0"/>
          </a:p>
          <a:p>
            <a:pPr marL="0" indent="0" algn="just">
              <a:buNone/>
            </a:pPr>
            <a:r>
              <a:rPr lang="it-IT" sz="2600" dirty="0" smtClean="0"/>
              <a:t>Il modo in cui sono organizzati questi legami è più importante della distanza fisica tra i membri.</a:t>
            </a:r>
          </a:p>
          <a:p>
            <a:pPr marL="0" indent="0" algn="just">
              <a:buNone/>
            </a:pPr>
            <a:endParaRPr lang="it-IT" sz="2600" dirty="0" smtClean="0"/>
          </a:p>
          <a:p>
            <a:pPr marL="0" indent="0" algn="just">
              <a:buNone/>
            </a:pPr>
            <a:r>
              <a:rPr lang="it-IT" sz="2600" dirty="0" smtClean="0"/>
              <a:t>Le reti centralizzate funzionano meglio se il compito è difficile, ma tendono a sovraccaricare il leader.</a:t>
            </a:r>
          </a:p>
          <a:p>
            <a:pPr marL="354013" indent="-354013" algn="just">
              <a:buNone/>
            </a:pP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67</a:t>
            </a:fld>
            <a:endParaRPr lang="it-IT"/>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r>
              <a:rPr lang="it-IT" sz="3000" b="1" dirty="0" smtClean="0">
                <a:solidFill>
                  <a:srgbClr val="660066"/>
                </a:solidFill>
              </a:rPr>
              <a:t>L’influenza sociale</a:t>
            </a:r>
            <a:endParaRPr lang="it-IT" sz="3000" b="1" dirty="0">
              <a:solidFill>
                <a:srgbClr val="660066"/>
              </a:solidFill>
            </a:endParaRPr>
          </a:p>
        </p:txBody>
      </p:sp>
      <p:sp>
        <p:nvSpPr>
          <p:cNvPr id="3" name="Segnaposto contenuto 2"/>
          <p:cNvSpPr>
            <a:spLocks noGrp="1"/>
          </p:cNvSpPr>
          <p:nvPr>
            <p:ph idx="1"/>
          </p:nvPr>
        </p:nvSpPr>
        <p:spPr>
          <a:xfrm>
            <a:off x="457200" y="925861"/>
            <a:ext cx="8229600" cy="2249428"/>
          </a:xfrm>
        </p:spPr>
        <p:txBody>
          <a:bodyPr>
            <a:normAutofit/>
          </a:bodyPr>
          <a:lstStyle/>
          <a:p>
            <a:pPr>
              <a:buNone/>
            </a:pPr>
            <a:r>
              <a:rPr lang="it-IT" sz="2800" dirty="0" smtClean="0"/>
              <a:t>L’influenza sociale può essere divisa in:</a:t>
            </a:r>
          </a:p>
          <a:p>
            <a:r>
              <a:rPr lang="it-IT" sz="2800" dirty="0" smtClean="0"/>
              <a:t>Influenza della maggioranza</a:t>
            </a:r>
          </a:p>
          <a:p>
            <a:r>
              <a:rPr lang="it-IT" sz="2800" dirty="0" smtClean="0"/>
              <a:t>Influenza della minoranza</a:t>
            </a:r>
            <a:endParaRPr lang="it-IT" sz="2800" dirty="0"/>
          </a:p>
        </p:txBody>
      </p:sp>
      <p:sp>
        <p:nvSpPr>
          <p:cNvPr id="5" name="Segnaposto contenuto 2"/>
          <p:cNvSpPr txBox="1">
            <a:spLocks/>
          </p:cNvSpPr>
          <p:nvPr/>
        </p:nvSpPr>
        <p:spPr>
          <a:xfrm>
            <a:off x="460188" y="3419237"/>
            <a:ext cx="8229600" cy="2249428"/>
          </a:xfrm>
          <a:prstGeom prst="rect">
            <a:avLst/>
          </a:prstGeom>
        </p:spPr>
        <p:txBody>
          <a:bodyPr vert="horz" lIns="91440" tIns="45720" rIns="91440" bIns="45720" rtlCol="0">
            <a:normAutofit/>
          </a:bodyPr>
          <a:lstStyle/>
          <a:p>
            <a:pPr marR="0" lvl="0" algn="just" defTabSz="457200" rtl="0" eaLnBrk="1" fontAlgn="auto" latinLnBrk="0" hangingPunct="1">
              <a:lnSpc>
                <a:spcPct val="100000"/>
              </a:lnSpc>
              <a:spcBef>
                <a:spcPct val="20000"/>
              </a:spcBef>
              <a:spcAft>
                <a:spcPts val="0"/>
              </a:spcAft>
              <a:buClrTx/>
              <a:buSzTx/>
              <a:buFont typeface="Arial"/>
              <a:buNone/>
              <a:tabLst/>
              <a:defRPr/>
            </a:pPr>
            <a:r>
              <a:rPr lang="it-IT" sz="2800" dirty="0" smtClean="0"/>
              <a:t>Questi due tipi di influenza sono governati da processi diversi e generano risultati diversi.</a:t>
            </a: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68</a:t>
            </a:fld>
            <a:endParaRPr lang="it-IT" dirty="0">
              <a:solidFill>
                <a:srgbClr val="00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r>
              <a:rPr lang="it-IT" sz="3000" b="1" dirty="0" smtClean="0"/>
              <a:t>L’influenza della maggioranza</a:t>
            </a:r>
            <a:endParaRPr lang="it-IT" sz="3000" b="1" dirty="0"/>
          </a:p>
        </p:txBody>
      </p:sp>
      <p:sp>
        <p:nvSpPr>
          <p:cNvPr id="3" name="Segnaposto contenuto 2"/>
          <p:cNvSpPr>
            <a:spLocks noGrp="1"/>
          </p:cNvSpPr>
          <p:nvPr>
            <p:ph idx="1"/>
          </p:nvPr>
        </p:nvSpPr>
        <p:spPr>
          <a:xfrm>
            <a:off x="457200" y="925860"/>
            <a:ext cx="8229600" cy="5430489"/>
          </a:xfrm>
        </p:spPr>
        <p:txBody>
          <a:bodyPr>
            <a:normAutofit/>
          </a:bodyPr>
          <a:lstStyle/>
          <a:p>
            <a:pPr marL="0" indent="0">
              <a:buNone/>
            </a:pPr>
            <a:r>
              <a:rPr lang="it-IT" sz="2800" dirty="0" smtClean="0"/>
              <a:t>Nei gruppi si tende al conformismo nei confronti della maggioranza, anche quando questa sbaglia.</a:t>
            </a:r>
          </a:p>
          <a:p>
            <a:pPr marL="0" indent="0">
              <a:buNone/>
            </a:pPr>
            <a:endParaRPr lang="it-IT" sz="2800" dirty="0" smtClean="0"/>
          </a:p>
          <a:p>
            <a:pPr marL="0" indent="0">
              <a:buNone/>
            </a:pPr>
            <a:r>
              <a:rPr lang="it-IT" sz="2800" dirty="0" smtClean="0"/>
              <a:t>Esperimento di </a:t>
            </a:r>
            <a:r>
              <a:rPr lang="it-IT" sz="2800" dirty="0" err="1" smtClean="0"/>
              <a:t>Asch</a:t>
            </a:r>
            <a:endParaRPr lang="it-IT" sz="2800" dirty="0" smtClean="0"/>
          </a:p>
          <a:p>
            <a:pPr marL="354013" indent="-354013" algn="just"/>
            <a:r>
              <a:rPr lang="it-IT" sz="2800" dirty="0" smtClean="0"/>
              <a:t>I soggetti arrivano in laboratorio per partecipare ad un esperimento sulla percezione.</a:t>
            </a:r>
          </a:p>
          <a:p>
            <a:pPr marL="354013" indent="-354013" algn="just"/>
            <a:r>
              <a:rPr lang="it-IT" sz="2800" dirty="0" smtClean="0"/>
              <a:t>I soggetti vengono fatti accomodare insieme ad altre persone arrivate prima di loro (complici dello sperimentatore).</a:t>
            </a:r>
          </a:p>
          <a:p>
            <a:pPr marL="354013" indent="-354013" algn="just"/>
            <a:r>
              <a:rPr lang="it-IT" sz="2800" dirty="0" smtClean="0"/>
              <a:t>Il compito è di individuare quale di tre linee corrisponde alla linea campione.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69</a:t>
            </a:fld>
            <a:endParaRPr lang="it-IT" dirty="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contenuto 2"/>
          <p:cNvSpPr txBox="1">
            <a:spLocks/>
          </p:cNvSpPr>
          <p:nvPr/>
        </p:nvSpPr>
        <p:spPr>
          <a:xfrm>
            <a:off x="463056" y="354119"/>
            <a:ext cx="8229600" cy="6288662"/>
          </a:xfrm>
          <a:prstGeom prst="rect">
            <a:avLst/>
          </a:prstGeom>
        </p:spPr>
        <p:txBody>
          <a:bodyPr vert="horz" lIns="91440" tIns="45720" rIns="91440" bIns="45720" rtlCol="0">
            <a:noAutofit/>
          </a:bodyPr>
          <a:lstStyle/>
          <a:p>
            <a:pPr marL="0" marR="0" lvl="0" indent="0" algn="just" defTabSz="457200" rtl="0" eaLnBrk="1" fontAlgn="auto" latinLnBrk="0" hangingPunct="1">
              <a:lnSpc>
                <a:spcPct val="100000"/>
              </a:lnSpc>
              <a:spcBef>
                <a:spcPct val="20000"/>
              </a:spcBef>
              <a:spcAft>
                <a:spcPts val="0"/>
              </a:spcAft>
              <a:buClrTx/>
              <a:buSzTx/>
              <a:buFont typeface="Arial"/>
              <a:buNone/>
              <a:tabLst/>
              <a:defRPr/>
            </a:pPr>
            <a:r>
              <a:rPr kumimoji="0" lang="it-IT" sz="2800" b="0" i="0" u="none" strike="noStrike" kern="1200" cap="none" spc="0" normalizeH="0" baseline="0" noProof="0" dirty="0" smtClean="0">
                <a:ln>
                  <a:noFill/>
                </a:ln>
                <a:solidFill>
                  <a:schemeClr val="tx1"/>
                </a:solidFill>
                <a:effectLst/>
                <a:uLnTx/>
                <a:uFillTx/>
                <a:latin typeface="+mn-lt"/>
                <a:ea typeface="+mn-ea"/>
                <a:cs typeface="+mn-cs"/>
              </a:rPr>
              <a:t>Precisazioni:</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kumimoji="0" lang="it-IT" sz="2800" b="0" i="0" u="none" strike="noStrike" kern="1200" cap="none" spc="0" normalizeH="0" baseline="0" noProof="0" dirty="0" smtClean="0">
                <a:ln>
                  <a:noFill/>
                </a:ln>
                <a:solidFill>
                  <a:schemeClr val="tx1"/>
                </a:solidFill>
                <a:effectLst/>
                <a:uLnTx/>
                <a:uFillTx/>
                <a:latin typeface="+mn-lt"/>
                <a:ea typeface="+mn-ea"/>
                <a:cs typeface="+mn-cs"/>
              </a:rPr>
              <a:t>La</a:t>
            </a:r>
            <a:r>
              <a:rPr kumimoji="0" lang="it-IT" sz="2800" b="0" i="0" u="none" strike="noStrike" kern="1200" cap="none" spc="0" normalizeH="0" noProof="0" dirty="0" smtClean="0">
                <a:ln>
                  <a:noFill/>
                </a:ln>
                <a:solidFill>
                  <a:schemeClr val="tx1"/>
                </a:solidFill>
                <a:effectLst/>
                <a:uLnTx/>
                <a:uFillTx/>
                <a:latin typeface="+mn-lt"/>
                <a:ea typeface="+mn-ea"/>
                <a:cs typeface="+mn-cs"/>
              </a:rPr>
              <a:t> distinzione tra comportamento interpersonale e comportamento intergruppi non dipende dal numero di persone coinvolte nella situazione.</a:t>
            </a:r>
          </a:p>
          <a:p>
            <a:pPr marL="354013" marR="0" lvl="0" indent="-354013" algn="just" defTabSz="457200" rtl="0" eaLnBrk="1" fontAlgn="auto" latinLnBrk="0" hangingPunct="1">
              <a:lnSpc>
                <a:spcPct val="100000"/>
              </a:lnSpc>
              <a:spcBef>
                <a:spcPct val="20000"/>
              </a:spcBef>
              <a:spcAft>
                <a:spcPts val="0"/>
              </a:spcAft>
              <a:buClrTx/>
              <a:buSzTx/>
              <a:buFont typeface="Arial"/>
              <a:buChar char="•"/>
              <a:tabLst/>
              <a:defRPr/>
            </a:pPr>
            <a:r>
              <a:rPr lang="it-IT" sz="2800" baseline="0" dirty="0" smtClean="0"/>
              <a:t>La distinzione tra comportamento interpersonale e comportamento intergruppi non deve essere vista come una dicotomia, ma come una dimensione continua.</a:t>
            </a:r>
            <a:endParaRPr kumimoji="0" lang="it-IT"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Segnaposto numero diapositiva 2"/>
          <p:cNvSpPr>
            <a:spLocks noGrp="1"/>
          </p:cNvSpPr>
          <p:nvPr>
            <p:ph type="sldNum" sz="quarter" idx="12"/>
          </p:nvPr>
        </p:nvSpPr>
        <p:spPr/>
        <p:txBody>
          <a:bodyPr/>
          <a:lstStyle/>
          <a:p>
            <a:fld id="{56D30F9B-B80C-7845-98C8-BFF4F9F68C62}" type="slidenum">
              <a:rPr lang="it-IT" smtClean="0"/>
              <a:pPr/>
              <a:t>7</a:t>
            </a:fld>
            <a:endParaRPr lang="it-IT"/>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429000"/>
            <a:ext cx="8229600" cy="3292475"/>
          </a:xfrm>
        </p:spPr>
        <p:txBody>
          <a:bodyPr>
            <a:normAutofit lnSpcReduction="10000"/>
          </a:bodyPr>
          <a:lstStyle/>
          <a:p>
            <a:pPr marL="354013" indent="-354013" algn="just"/>
            <a:r>
              <a:rPr lang="it-IT" sz="2800" dirty="0" smtClean="0"/>
              <a:t>Le risposte vengono fornite a turno a voce alta.</a:t>
            </a:r>
          </a:p>
          <a:p>
            <a:pPr marL="354013" indent="-354013" algn="just"/>
            <a:r>
              <a:rPr lang="it-IT" sz="2800" dirty="0" smtClean="0"/>
              <a:t>Nelle prime due prove tutti danno la risposta corretta.</a:t>
            </a:r>
          </a:p>
          <a:p>
            <a:pPr marL="354013" indent="-354013" algn="just"/>
            <a:r>
              <a:rPr lang="it-IT" sz="2800" dirty="0" smtClean="0"/>
              <a:t>Nelle 11 prove successive i complici danno la risposta sbagliata.</a:t>
            </a:r>
          </a:p>
          <a:p>
            <a:pPr marL="354013" indent="-354013" algn="just"/>
            <a:r>
              <a:rPr lang="it-IT" sz="2800" dirty="0" smtClean="0"/>
              <a:t>In questi casi, il 36% dei partecipanti dà la risposta sbagliata.</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70</a:t>
            </a:fld>
            <a:endParaRPr lang="it-IT" dirty="0">
              <a:solidFill>
                <a:srgbClr val="000000"/>
              </a:solidFill>
            </a:endParaRPr>
          </a:p>
        </p:txBody>
      </p:sp>
      <p:cxnSp>
        <p:nvCxnSpPr>
          <p:cNvPr id="8" name="Connettore 1 7"/>
          <p:cNvCxnSpPr/>
          <p:nvPr/>
        </p:nvCxnSpPr>
        <p:spPr>
          <a:xfrm rot="16200000" flipH="1">
            <a:off x="1796479" y="1551939"/>
            <a:ext cx="2122424" cy="24424"/>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Connettore 1 8"/>
          <p:cNvCxnSpPr/>
          <p:nvPr/>
        </p:nvCxnSpPr>
        <p:spPr>
          <a:xfrm rot="5400000">
            <a:off x="2651301" y="1930480"/>
            <a:ext cx="1389765" cy="1588"/>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Connettore 1 10"/>
          <p:cNvCxnSpPr/>
          <p:nvPr/>
        </p:nvCxnSpPr>
        <p:spPr>
          <a:xfrm rot="5400000">
            <a:off x="1979593" y="2223543"/>
            <a:ext cx="803633" cy="2"/>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3" name="Connettore 1 12"/>
          <p:cNvCxnSpPr/>
          <p:nvPr/>
        </p:nvCxnSpPr>
        <p:spPr>
          <a:xfrm rot="5400000">
            <a:off x="5558240" y="1930876"/>
            <a:ext cx="1388971" cy="1588"/>
          </a:xfrm>
          <a:prstGeom prst="line">
            <a:avLst/>
          </a:prstGeom>
          <a:ln w="63500">
            <a:solidFill>
              <a:schemeClr val="tx1"/>
            </a:solidFill>
          </a:ln>
        </p:spPr>
        <p:style>
          <a:lnRef idx="2">
            <a:schemeClr val="accent1"/>
          </a:lnRef>
          <a:fillRef idx="0">
            <a:schemeClr val="accent1"/>
          </a:fillRef>
          <a:effectRef idx="1">
            <a:schemeClr val="accent1"/>
          </a:effectRef>
          <a:fontRef idx="minor">
            <a:schemeClr val="tx1"/>
          </a:fontRef>
        </p:style>
      </p:cxnSp>
      <p:sp>
        <p:nvSpPr>
          <p:cNvPr id="17" name="CasellaDiTesto 16"/>
          <p:cNvSpPr txBox="1"/>
          <p:nvPr/>
        </p:nvSpPr>
        <p:spPr>
          <a:xfrm>
            <a:off x="2198224" y="2649786"/>
            <a:ext cx="5471134" cy="369332"/>
          </a:xfrm>
          <a:prstGeom prst="rect">
            <a:avLst/>
          </a:prstGeom>
          <a:noFill/>
        </p:spPr>
        <p:txBody>
          <a:bodyPr wrap="square" rtlCol="0">
            <a:spAutoFit/>
          </a:bodyPr>
          <a:lstStyle/>
          <a:p>
            <a:r>
              <a:rPr lang="it-IT" dirty="0" smtClean="0"/>
              <a:t>A       </a:t>
            </a:r>
            <a:r>
              <a:rPr lang="it-IT" dirty="0" err="1" smtClean="0"/>
              <a:t>B</a:t>
            </a:r>
            <a:r>
              <a:rPr lang="it-IT" dirty="0" smtClean="0"/>
              <a:t>        </a:t>
            </a:r>
            <a:r>
              <a:rPr lang="it-IT" dirty="0" err="1" smtClean="0"/>
              <a:t>C</a:t>
            </a:r>
            <a:r>
              <a:rPr lang="it-IT" dirty="0" smtClean="0"/>
              <a:t>					linea campione</a:t>
            </a:r>
            <a:endParaRPr lang="it-IT" dirty="0"/>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37284"/>
            <a:ext cx="8229600" cy="5819065"/>
          </a:xfrm>
        </p:spPr>
        <p:txBody>
          <a:bodyPr>
            <a:normAutofit/>
          </a:bodyPr>
          <a:lstStyle/>
          <a:p>
            <a:pPr marL="0" indent="0" algn="just">
              <a:buNone/>
            </a:pPr>
            <a:r>
              <a:rPr lang="it-IT" sz="2600" dirty="0" smtClean="0"/>
              <a:t>Dai risultati emerge che gli individui negano un giudizio veritiero per non andare contro la maggioranza.</a:t>
            </a:r>
          </a:p>
          <a:p>
            <a:pPr marL="0" indent="0" algn="just">
              <a:buNone/>
            </a:pPr>
            <a:r>
              <a:rPr lang="it-IT" sz="2600" dirty="0" smtClean="0"/>
              <a:t>Nelle interviste post-sperimentali i soggetti affermavano di avere dato il giudizio sbagliato:</a:t>
            </a:r>
          </a:p>
          <a:p>
            <a:pPr marL="354013" indent="-354013"/>
            <a:r>
              <a:rPr lang="it-IT" sz="2600" dirty="0" smtClean="0"/>
              <a:t>Perché non si fidavano dei propri giudizi</a:t>
            </a:r>
          </a:p>
          <a:p>
            <a:pPr marL="354013" indent="-354013"/>
            <a:r>
              <a:rPr lang="it-IT" sz="2600" dirty="0" smtClean="0"/>
              <a:t>Perché non volevano essere diversi dagli altri.</a:t>
            </a:r>
          </a:p>
          <a:p>
            <a:pPr marL="354013" indent="-354013"/>
            <a:endParaRPr lang="it-IT" sz="2600" dirty="0" smtClean="0"/>
          </a:p>
          <a:p>
            <a:pPr marL="0" indent="0" algn="just">
              <a:buNone/>
            </a:pPr>
            <a:r>
              <a:rPr lang="it-IT" sz="2600" dirty="0" smtClean="0"/>
              <a:t>Questo tipo di conformismo è pura condiscendenza a livello di comportamento pubblico e non implica un cambiamento percettivo o cognitivo personale (cfr </a:t>
            </a:r>
            <a:r>
              <a:rPr lang="it-IT" sz="2600" dirty="0" err="1" smtClean="0"/>
              <a:t>Sherif</a:t>
            </a:r>
            <a:r>
              <a:rPr lang="it-IT" sz="2600" dirty="0" smtClean="0"/>
              <a:t>).</a:t>
            </a:r>
          </a:p>
          <a:p>
            <a:pPr marL="0" indent="0" algn="just">
              <a:buNone/>
            </a:pPr>
            <a:endParaRPr lang="it-IT" sz="2600" dirty="0" smtClean="0"/>
          </a:p>
          <a:p>
            <a:pPr marL="0" indent="0" algn="just">
              <a:buNone/>
            </a:pPr>
            <a:r>
              <a:rPr lang="it-IT" sz="2600" dirty="0" smtClean="0"/>
              <a:t>Il conformismo è più elevato nelle società collettiviste rispetto a quelle individualiste.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71</a:t>
            </a:fld>
            <a:endParaRPr lang="it-IT" dirty="0">
              <a:solidFill>
                <a:srgbClr val="00000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17486"/>
            <a:ext cx="8229600" cy="6038863"/>
          </a:xfrm>
        </p:spPr>
        <p:txBody>
          <a:bodyPr>
            <a:normAutofit lnSpcReduction="10000"/>
          </a:bodyPr>
          <a:lstStyle/>
          <a:p>
            <a:pPr marL="0" indent="0" algn="just">
              <a:buNone/>
            </a:pPr>
            <a:r>
              <a:rPr lang="it-IT" sz="2800" dirty="0" smtClean="0"/>
              <a:t>Il conformismo aumenta con l’aumentare delle dimensioni della maggioranza.</a:t>
            </a:r>
          </a:p>
          <a:p>
            <a:pPr marL="354013" indent="-354013" algn="just"/>
            <a:r>
              <a:rPr lang="it-IT" sz="2800" dirty="0" err="1" smtClean="0"/>
              <a:t>Milgram</a:t>
            </a:r>
            <a:r>
              <a:rPr lang="it-IT" sz="2800" dirty="0" smtClean="0"/>
              <a:t> </a:t>
            </a:r>
            <a:r>
              <a:rPr lang="it-IT" sz="2800" dirty="0" err="1" smtClean="0"/>
              <a:t>et</a:t>
            </a:r>
            <a:r>
              <a:rPr lang="it-IT" sz="2800" dirty="0" smtClean="0"/>
              <a:t> al., hanno trovato che più persone guardano nel vuoto maggiore è la probabilità che persone inconsapevoli guardino nel vuoto.</a:t>
            </a:r>
          </a:p>
          <a:p>
            <a:pPr marL="354013" indent="-354013" algn="just">
              <a:buNone/>
            </a:pPr>
            <a:endParaRPr lang="it-IT" sz="2800" dirty="0" smtClean="0"/>
          </a:p>
          <a:p>
            <a:pPr marL="354013" indent="-354013" algn="just">
              <a:buNone/>
            </a:pPr>
            <a:r>
              <a:rPr lang="it-IT" sz="2800" dirty="0" smtClean="0"/>
              <a:t>Il dissenso riduce il conformismo</a:t>
            </a:r>
          </a:p>
          <a:p>
            <a:pPr marL="354013" indent="-354013" algn="just"/>
            <a:r>
              <a:rPr lang="it-IT" sz="2800" dirty="0" smtClean="0"/>
              <a:t>La presenza di un altro soggetto ingenuo riduce il conformismo al 10%.</a:t>
            </a:r>
          </a:p>
          <a:p>
            <a:pPr marL="354013" indent="-354013" algn="just"/>
            <a:r>
              <a:rPr lang="it-IT" sz="2800" dirty="0" smtClean="0"/>
              <a:t>La presenza di un complice che dà sempre la risposta esatta riduce il conformismo al 5%.</a:t>
            </a:r>
          </a:p>
          <a:p>
            <a:pPr marL="354013" indent="-354013" algn="just"/>
            <a:r>
              <a:rPr lang="it-IT" sz="2800" dirty="0" smtClean="0"/>
              <a:t>La maggiore riduzione si ha quando il complice dà una risposta ancora più sbagliata di quella della maggioranza.</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72</a:t>
            </a:fld>
            <a:endParaRPr lang="it-IT" dirty="0">
              <a:solidFill>
                <a:srgbClr val="00000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r>
              <a:rPr lang="it-IT" sz="3000" b="1" dirty="0" smtClean="0"/>
              <a:t>Spiegazioni del conformismo</a:t>
            </a:r>
            <a:endParaRPr lang="it-IT" sz="3000" b="1" dirty="0"/>
          </a:p>
        </p:txBody>
      </p:sp>
      <p:sp>
        <p:nvSpPr>
          <p:cNvPr id="3" name="Segnaposto contenuto 2"/>
          <p:cNvSpPr>
            <a:spLocks noGrp="1"/>
          </p:cNvSpPr>
          <p:nvPr>
            <p:ph idx="1"/>
          </p:nvPr>
        </p:nvSpPr>
        <p:spPr>
          <a:xfrm>
            <a:off x="457200" y="925861"/>
            <a:ext cx="8229600" cy="2041411"/>
          </a:xfrm>
        </p:spPr>
        <p:txBody>
          <a:bodyPr>
            <a:normAutofit/>
          </a:bodyPr>
          <a:lstStyle/>
          <a:p>
            <a:pPr marL="0" indent="0">
              <a:buNone/>
            </a:pPr>
            <a:r>
              <a:rPr lang="it-IT" sz="2800" dirty="0" smtClean="0"/>
              <a:t>Esiste una propensione generale a conformare i nostri atteggiamenti a chi ci circonda.</a:t>
            </a:r>
          </a:p>
          <a:p>
            <a:pPr marL="0" indent="0">
              <a:buNone/>
            </a:pPr>
            <a:endParaRPr lang="it-IT" sz="2800" dirty="0" smtClean="0"/>
          </a:p>
          <a:p>
            <a:pPr marL="0" indent="0">
              <a:buNone/>
            </a:pPr>
            <a:r>
              <a:rPr lang="it-IT" sz="2800" dirty="0" smtClean="0"/>
              <a:t>Esperimento di </a:t>
            </a:r>
            <a:r>
              <a:rPr lang="it-IT" sz="2800" dirty="0" err="1" smtClean="0"/>
              <a:t>Milgram</a:t>
            </a:r>
            <a:endParaRPr lang="it-IT" sz="28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73</a:t>
            </a:fld>
            <a:endParaRPr lang="it-IT" dirty="0">
              <a:solidFill>
                <a:srgbClr val="000000"/>
              </a:solidFill>
            </a:endParaRPr>
          </a:p>
        </p:txBody>
      </p:sp>
      <p:graphicFrame>
        <p:nvGraphicFramePr>
          <p:cNvPr id="5" name="Grafico 4"/>
          <p:cNvGraphicFramePr/>
          <p:nvPr/>
        </p:nvGraphicFramePr>
        <p:xfrm>
          <a:off x="1524000" y="2967272"/>
          <a:ext cx="6096000" cy="3417104"/>
        </p:xfrm>
        <a:graphic>
          <a:graphicData uri="http://schemas.openxmlformats.org/drawingml/2006/chart">
            <c:chart xmlns:c="http://schemas.openxmlformats.org/drawingml/2006/chart" xmlns:r="http://schemas.openxmlformats.org/officeDocument/2006/relationships" r:id="rId2"/>
          </a:graphicData>
        </a:graphic>
      </p:graphicFrame>
      <p:sp>
        <p:nvSpPr>
          <p:cNvPr id="7" name="CasellaDiTesto 6"/>
          <p:cNvSpPr txBox="1"/>
          <p:nvPr/>
        </p:nvSpPr>
        <p:spPr>
          <a:xfrm>
            <a:off x="976851" y="2767504"/>
            <a:ext cx="738664" cy="3105986"/>
          </a:xfrm>
          <a:prstGeom prst="rect">
            <a:avLst/>
          </a:prstGeom>
          <a:noFill/>
        </p:spPr>
        <p:txBody>
          <a:bodyPr vert="vert270" wrap="square" rtlCol="0">
            <a:spAutoFit/>
          </a:bodyPr>
          <a:lstStyle/>
          <a:p>
            <a:pPr algn="ctr"/>
            <a:r>
              <a:rPr lang="it-IT" dirty="0" smtClean="0"/>
              <a:t>Percentuale di soggetti che andarono oltre i 210 volt</a:t>
            </a:r>
            <a:endParaRPr lang="it-IT" dirty="0"/>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17486"/>
            <a:ext cx="8229600" cy="6403989"/>
          </a:xfrm>
        </p:spPr>
        <p:txBody>
          <a:bodyPr>
            <a:normAutofit fontScale="92500" lnSpcReduction="10000"/>
          </a:bodyPr>
          <a:lstStyle/>
          <a:p>
            <a:pPr marL="0" indent="0" algn="just">
              <a:buNone/>
            </a:pPr>
            <a:r>
              <a:rPr lang="it-IT" sz="2800" dirty="0" smtClean="0"/>
              <a:t>Influenza normativa</a:t>
            </a:r>
          </a:p>
          <a:p>
            <a:pPr marL="0" indent="0" algn="just">
              <a:buNone/>
            </a:pPr>
            <a:r>
              <a:rPr lang="it-IT" sz="2800" dirty="0" smtClean="0"/>
              <a:t>Secondo </a:t>
            </a:r>
            <a:r>
              <a:rPr lang="it-IT" sz="2800" dirty="0" err="1" smtClean="0"/>
              <a:t>Festinger</a:t>
            </a:r>
            <a:r>
              <a:rPr lang="it-IT" sz="2800" dirty="0" smtClean="0"/>
              <a:t> esistono due motivi per cui gli individui si conformano alla maggioranza:</a:t>
            </a:r>
          </a:p>
          <a:p>
            <a:pPr marL="354013" indent="-354013" algn="just"/>
            <a:r>
              <a:rPr lang="it-IT" sz="2800" dirty="0" smtClean="0"/>
              <a:t>Funzione di conferma (aumenta in situazioni nuove o ambigue (esperimento di </a:t>
            </a:r>
            <a:r>
              <a:rPr lang="it-IT" sz="2800" dirty="0" err="1" smtClean="0"/>
              <a:t>Sherif</a:t>
            </a:r>
            <a:r>
              <a:rPr lang="it-IT" sz="2800" dirty="0" smtClean="0"/>
              <a:t>) o quando le nostre decisioni hanno conseguenze importanti.</a:t>
            </a:r>
          </a:p>
          <a:p>
            <a:pPr marL="354013" indent="-354013" algn="just">
              <a:buNone/>
            </a:pPr>
            <a:r>
              <a:rPr lang="it-IT" sz="2800" dirty="0" smtClean="0"/>
              <a:t>	</a:t>
            </a:r>
            <a:r>
              <a:rPr lang="it-IT" sz="2800" dirty="0" err="1" smtClean="0"/>
              <a:t>Baron</a:t>
            </a:r>
            <a:r>
              <a:rPr lang="it-IT" sz="2800" dirty="0" smtClean="0"/>
              <a:t> </a:t>
            </a:r>
            <a:r>
              <a:rPr lang="it-IT" sz="2800" dirty="0" err="1" smtClean="0"/>
              <a:t>et</a:t>
            </a:r>
            <a:r>
              <a:rPr lang="it-IT" sz="2800" dirty="0" smtClean="0"/>
              <a:t> al., hanno trovato che i massimi livelli di conformismo si hanno quando il compito è più importante e più difficile.</a:t>
            </a:r>
          </a:p>
          <a:p>
            <a:pPr marL="354013" indent="-354013" algn="just"/>
            <a:r>
              <a:rPr lang="it-IT" sz="2800" dirty="0" smtClean="0"/>
              <a:t>Presenza di uno scopo di gruppo importante.</a:t>
            </a:r>
          </a:p>
          <a:p>
            <a:pPr marL="354013" indent="-354013" algn="just">
              <a:buNone/>
            </a:pPr>
            <a:r>
              <a:rPr lang="it-IT" sz="2800" dirty="0" smtClean="0"/>
              <a:t>	</a:t>
            </a:r>
            <a:r>
              <a:rPr lang="it-IT" sz="2800" dirty="0" err="1" smtClean="0"/>
              <a:t>Lewin</a:t>
            </a:r>
            <a:r>
              <a:rPr lang="it-IT" sz="2800" dirty="0" smtClean="0"/>
              <a:t> ha trovato che si ha un più forte cambiamento quando la persuasione avviene tramite la discussione di gruppo (decidere insieme di provare una nuova ricetta) piuttosto che quando la persuasione viene dall’esterno (nutrizionista).</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74</a:t>
            </a:fld>
            <a:endParaRPr lang="it-IT" dirty="0">
              <a:solidFill>
                <a:srgbClr val="000000"/>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17486"/>
            <a:ext cx="8229600" cy="6038863"/>
          </a:xfrm>
        </p:spPr>
        <p:txBody>
          <a:bodyPr>
            <a:normAutofit/>
          </a:bodyPr>
          <a:lstStyle/>
          <a:p>
            <a:pPr marL="0" indent="0" algn="just">
              <a:buNone/>
            </a:pPr>
            <a:r>
              <a:rPr lang="it-IT" sz="2800" dirty="0" smtClean="0"/>
              <a:t>Più il gruppo è coeso, maggiore sarà il conformismo.</a:t>
            </a:r>
          </a:p>
          <a:p>
            <a:pPr marL="354013" indent="-354013" algn="just"/>
            <a:r>
              <a:rPr lang="it-IT" sz="2800" dirty="0" err="1" smtClean="0"/>
              <a:t>Festinger</a:t>
            </a:r>
            <a:r>
              <a:rPr lang="it-IT" sz="2800" dirty="0" smtClean="0"/>
              <a:t> </a:t>
            </a:r>
            <a:r>
              <a:rPr lang="it-IT" sz="2800" dirty="0" err="1" smtClean="0"/>
              <a:t>et</a:t>
            </a:r>
            <a:r>
              <a:rPr lang="it-IT" sz="2800" dirty="0" smtClean="0"/>
              <a:t> al., hanno trovato che più il gruppo è coeso, maglio sono mantenuti gli standard del gruppo.</a:t>
            </a:r>
          </a:p>
          <a:p>
            <a:pPr marL="354013" indent="-354013" algn="just"/>
            <a:r>
              <a:rPr lang="it-IT" sz="2800" dirty="0" err="1" smtClean="0"/>
              <a:t>Crandal</a:t>
            </a:r>
            <a:r>
              <a:rPr lang="it-IT" sz="2800" dirty="0" smtClean="0"/>
              <a:t>, studiando i disturbi alimentari ha notato che questi sono molto diffusi tra le amiche più strette.</a:t>
            </a:r>
          </a:p>
          <a:p>
            <a:pPr marL="354013" indent="-354013" algn="just">
              <a:buNone/>
            </a:pPr>
            <a:endParaRPr lang="it-IT" sz="2800" dirty="0" smtClean="0"/>
          </a:p>
          <a:p>
            <a:pPr marL="0" indent="0" algn="just">
              <a:buNone/>
            </a:pPr>
            <a:r>
              <a:rPr lang="it-IT" sz="2800" dirty="0" smtClean="0"/>
              <a:t>Tali spiegazioni non sono sufficienti per spiegare il conformismo negli esperimenti di </a:t>
            </a:r>
            <a:r>
              <a:rPr lang="it-IT" sz="2800" dirty="0" err="1" smtClean="0"/>
              <a:t>Asch</a:t>
            </a:r>
            <a:r>
              <a:rPr lang="it-IT" sz="2800" dirty="0" smtClean="0"/>
              <a:t>.</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75</a:t>
            </a:fld>
            <a:endParaRPr lang="it-IT" dirty="0">
              <a:solidFill>
                <a:srgbClr val="000000"/>
              </a:solidFill>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17486"/>
            <a:ext cx="8229600" cy="6038863"/>
          </a:xfrm>
        </p:spPr>
        <p:txBody>
          <a:bodyPr>
            <a:normAutofit/>
          </a:bodyPr>
          <a:lstStyle/>
          <a:p>
            <a:pPr marL="0" indent="0" algn="just">
              <a:buNone/>
            </a:pPr>
            <a:r>
              <a:rPr lang="it-IT" sz="2800" dirty="0" smtClean="0"/>
              <a:t>Influenza normativa</a:t>
            </a:r>
          </a:p>
          <a:p>
            <a:pPr marL="0" indent="0" algn="just">
              <a:buNone/>
            </a:pPr>
            <a:r>
              <a:rPr lang="it-IT" sz="2800" dirty="0" smtClean="0"/>
              <a:t>Secondo </a:t>
            </a:r>
            <a:r>
              <a:rPr lang="it-IT" sz="2800" dirty="0" err="1" smtClean="0"/>
              <a:t>Deutsch</a:t>
            </a:r>
            <a:r>
              <a:rPr lang="it-IT" sz="2800" dirty="0" smtClean="0"/>
              <a:t> e Gerard gli individui si adeguano per evitare:</a:t>
            </a:r>
          </a:p>
          <a:p>
            <a:pPr marL="354013" indent="-354013" algn="just"/>
            <a:r>
              <a:rPr lang="it-IT" sz="2800" dirty="0" smtClean="0"/>
              <a:t>Il ridicolo.</a:t>
            </a:r>
          </a:p>
          <a:p>
            <a:pPr marL="354013" indent="-354013" algn="just"/>
            <a:r>
              <a:rPr lang="it-IT" sz="2800" dirty="0" smtClean="0"/>
              <a:t>Di essere considerati estranei.</a:t>
            </a:r>
          </a:p>
          <a:p>
            <a:pPr marL="354013" indent="-354013" algn="just">
              <a:buNone/>
            </a:pPr>
            <a:endParaRPr lang="it-IT" sz="2800" dirty="0" smtClean="0"/>
          </a:p>
          <a:p>
            <a:pPr marL="0" indent="0" algn="just">
              <a:buNone/>
            </a:pPr>
            <a:r>
              <a:rPr lang="it-IT" sz="2800" dirty="0" smtClean="0"/>
              <a:t>Di solito siamo attratti da chi la pensa come noi e respingiamo chi ha atteggiamenti diversi, quindi, ci uniformiamo agli altri per non essere respinti.</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76</a:t>
            </a:fld>
            <a:endParaRPr lang="it-IT" dirty="0">
              <a:solidFill>
                <a:srgbClr val="000000"/>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17487"/>
            <a:ext cx="8229600" cy="1580416"/>
          </a:xfrm>
        </p:spPr>
        <p:txBody>
          <a:bodyPr>
            <a:normAutofit/>
          </a:bodyPr>
          <a:lstStyle/>
          <a:p>
            <a:pPr marL="0" indent="0" algn="just">
              <a:buNone/>
            </a:pPr>
            <a:r>
              <a:rPr lang="it-IT" sz="2800" dirty="0" smtClean="0"/>
              <a:t>Esperimento di </a:t>
            </a:r>
            <a:r>
              <a:rPr lang="it-IT" sz="2800" dirty="0" err="1" smtClean="0"/>
              <a:t>Deutsch</a:t>
            </a:r>
            <a:r>
              <a:rPr lang="it-IT" sz="2800" dirty="0" smtClean="0"/>
              <a:t> e Gerard. Sia le due ipotesi di </a:t>
            </a:r>
            <a:r>
              <a:rPr lang="it-IT" sz="2800" dirty="0" err="1" smtClean="0"/>
              <a:t>Festinger</a:t>
            </a:r>
            <a:r>
              <a:rPr lang="it-IT" sz="2800" dirty="0" smtClean="0"/>
              <a:t> (scopo di gruppo e funzione di conferma) sia il bisogno di essere accettati vengono confermate.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77</a:t>
            </a:fld>
            <a:endParaRPr lang="it-IT" dirty="0">
              <a:solidFill>
                <a:srgbClr val="000000"/>
              </a:solidFill>
            </a:endParaRPr>
          </a:p>
        </p:txBody>
      </p:sp>
      <p:graphicFrame>
        <p:nvGraphicFramePr>
          <p:cNvPr id="5" name="Tabella 4"/>
          <p:cNvGraphicFramePr>
            <a:graphicFrameLocks noGrp="1"/>
          </p:cNvGraphicFramePr>
          <p:nvPr/>
        </p:nvGraphicFramePr>
        <p:xfrm>
          <a:off x="457200" y="2112351"/>
          <a:ext cx="8229601" cy="3235960"/>
        </p:xfrm>
        <a:graphic>
          <a:graphicData uri="http://schemas.openxmlformats.org/drawingml/2006/table">
            <a:tbl>
              <a:tblPr firstRow="1" bandRow="1">
                <a:tableStyleId>{5C22544A-7EE6-4342-B048-85BDC9FD1C3A}</a:tableStyleId>
              </a:tblPr>
              <a:tblGrid>
                <a:gridCol w="3382149"/>
                <a:gridCol w="2423726"/>
                <a:gridCol w="2423726"/>
              </a:tblGrid>
              <a:tr h="370840">
                <a:tc>
                  <a:txBody>
                    <a:bodyPr/>
                    <a:lstStyle/>
                    <a:p>
                      <a:endParaRPr lang="it-IT" dirty="0"/>
                    </a:p>
                  </a:txBody>
                  <a:tcPr/>
                </a:tc>
                <a:tc gridSpan="2">
                  <a:txBody>
                    <a:bodyPr/>
                    <a:lstStyle/>
                    <a:p>
                      <a:pPr algn="ctr"/>
                      <a:r>
                        <a:rPr lang="it-IT" dirty="0" smtClean="0"/>
                        <a:t>Numero di errori</a:t>
                      </a:r>
                      <a:endParaRPr lang="it-IT" dirty="0"/>
                    </a:p>
                  </a:txBody>
                  <a:tcPr/>
                </a:tc>
                <a:tc hMerge="1">
                  <a:txBody>
                    <a:bodyPr/>
                    <a:lstStyle/>
                    <a:p>
                      <a:endParaRPr lang="it-IT" dirty="0"/>
                    </a:p>
                  </a:txBody>
                  <a:tcPr/>
                </a:tc>
              </a:tr>
              <a:tr h="370840">
                <a:tc>
                  <a:txBody>
                    <a:bodyPr/>
                    <a:lstStyle/>
                    <a:p>
                      <a:r>
                        <a:rPr lang="it-IT" b="1" dirty="0" smtClean="0"/>
                        <a:t>Condizione </a:t>
                      </a:r>
                      <a:endParaRPr lang="it-IT" b="1" dirty="0"/>
                    </a:p>
                  </a:txBody>
                  <a:tcPr/>
                </a:tc>
                <a:tc>
                  <a:txBody>
                    <a:bodyPr/>
                    <a:lstStyle/>
                    <a:p>
                      <a:pPr algn="ctr"/>
                      <a:r>
                        <a:rPr lang="it-IT" b="1" dirty="0" smtClean="0"/>
                        <a:t>Stimoli presenti</a:t>
                      </a:r>
                      <a:endParaRPr lang="it-IT" b="1" dirty="0"/>
                    </a:p>
                  </a:txBody>
                  <a:tcPr/>
                </a:tc>
                <a:tc>
                  <a:txBody>
                    <a:bodyPr/>
                    <a:lstStyle/>
                    <a:p>
                      <a:pPr algn="ctr"/>
                      <a:r>
                        <a:rPr lang="it-IT" b="1" dirty="0" smtClean="0"/>
                        <a:t>Stimoli assenti</a:t>
                      </a:r>
                      <a:endParaRPr lang="it-IT" b="1" dirty="0"/>
                    </a:p>
                  </a:txBody>
                  <a:tcPr/>
                </a:tc>
              </a:tr>
              <a:tr h="370840">
                <a:tc>
                  <a:txBody>
                    <a:bodyPr/>
                    <a:lstStyle/>
                    <a:p>
                      <a:r>
                        <a:rPr lang="it-IT" dirty="0" smtClean="0"/>
                        <a:t>Scopo di gruppo</a:t>
                      </a:r>
                      <a:endParaRPr lang="it-IT" dirty="0"/>
                    </a:p>
                  </a:txBody>
                  <a:tcPr/>
                </a:tc>
                <a:tc>
                  <a:txBody>
                    <a:bodyPr/>
                    <a:lstStyle/>
                    <a:p>
                      <a:pPr algn="ctr"/>
                      <a:r>
                        <a:rPr lang="it-IT" dirty="0" smtClean="0"/>
                        <a:t>5.7</a:t>
                      </a:r>
                      <a:endParaRPr lang="it-IT" dirty="0"/>
                    </a:p>
                  </a:txBody>
                  <a:tcPr/>
                </a:tc>
                <a:tc>
                  <a:txBody>
                    <a:bodyPr/>
                    <a:lstStyle/>
                    <a:p>
                      <a:pPr algn="ctr"/>
                      <a:r>
                        <a:rPr lang="it-IT" dirty="0" smtClean="0"/>
                        <a:t>6.9</a:t>
                      </a:r>
                      <a:endParaRPr lang="it-IT" dirty="0"/>
                    </a:p>
                  </a:txBody>
                  <a:tcPr/>
                </a:tc>
              </a:tr>
              <a:tr h="370840">
                <a:tc>
                  <a:txBody>
                    <a:bodyPr/>
                    <a:lstStyle/>
                    <a:p>
                      <a:r>
                        <a:rPr lang="it-IT" dirty="0" smtClean="0"/>
                        <a:t>Faccia</a:t>
                      </a:r>
                      <a:r>
                        <a:rPr lang="it-IT" baseline="0" dirty="0" smtClean="0"/>
                        <a:t> a faccia</a:t>
                      </a:r>
                      <a:endParaRPr lang="it-IT" dirty="0"/>
                    </a:p>
                  </a:txBody>
                  <a:tcPr/>
                </a:tc>
                <a:tc>
                  <a:txBody>
                    <a:bodyPr/>
                    <a:lstStyle/>
                    <a:p>
                      <a:pPr algn="ctr"/>
                      <a:r>
                        <a:rPr lang="it-IT" dirty="0" smtClean="0"/>
                        <a:t>3.0</a:t>
                      </a:r>
                      <a:endParaRPr lang="it-IT" dirty="0"/>
                    </a:p>
                  </a:txBody>
                  <a:tcPr/>
                </a:tc>
                <a:tc>
                  <a:txBody>
                    <a:bodyPr/>
                    <a:lstStyle/>
                    <a:p>
                      <a:pPr algn="ctr"/>
                      <a:r>
                        <a:rPr lang="it-IT" dirty="0" smtClean="0"/>
                        <a:t>4.1</a:t>
                      </a:r>
                      <a:endParaRPr lang="it-IT" dirty="0"/>
                    </a:p>
                  </a:txBody>
                  <a:tcPr/>
                </a:tc>
              </a:tr>
              <a:tr h="370840">
                <a:tc>
                  <a:txBody>
                    <a:bodyPr/>
                    <a:lstStyle/>
                    <a:p>
                      <a:r>
                        <a:rPr lang="it-IT" dirty="0" smtClean="0"/>
                        <a:t>Anonimo </a:t>
                      </a:r>
                      <a:endParaRPr lang="it-IT" dirty="0"/>
                    </a:p>
                  </a:txBody>
                  <a:tcPr/>
                </a:tc>
                <a:tc>
                  <a:txBody>
                    <a:bodyPr/>
                    <a:lstStyle/>
                    <a:p>
                      <a:pPr algn="ctr"/>
                      <a:r>
                        <a:rPr lang="it-IT" dirty="0" smtClean="0"/>
                        <a:t>2.8</a:t>
                      </a:r>
                      <a:endParaRPr lang="it-IT" dirty="0"/>
                    </a:p>
                  </a:txBody>
                  <a:tcPr/>
                </a:tc>
                <a:tc>
                  <a:txBody>
                    <a:bodyPr/>
                    <a:lstStyle/>
                    <a:p>
                      <a:pPr algn="ctr"/>
                      <a:r>
                        <a:rPr lang="it-IT" dirty="0" smtClean="0"/>
                        <a:t>3.2</a:t>
                      </a:r>
                      <a:endParaRPr lang="it-IT" dirty="0"/>
                    </a:p>
                  </a:txBody>
                  <a:tcPr/>
                </a:tc>
              </a:tr>
              <a:tr h="370840">
                <a:tc>
                  <a:txBody>
                    <a:bodyPr/>
                    <a:lstStyle/>
                    <a:p>
                      <a:r>
                        <a:rPr lang="it-IT" dirty="0" smtClean="0"/>
                        <a:t>Foglio di carta da buttare</a:t>
                      </a:r>
                      <a:endParaRPr lang="it-IT" dirty="0"/>
                    </a:p>
                  </a:txBody>
                  <a:tcPr/>
                </a:tc>
                <a:tc>
                  <a:txBody>
                    <a:bodyPr/>
                    <a:lstStyle/>
                    <a:p>
                      <a:pPr algn="ctr"/>
                      <a:r>
                        <a:rPr lang="it-IT" dirty="0" smtClean="0"/>
                        <a:t>0.6</a:t>
                      </a:r>
                      <a:endParaRPr lang="it-IT" dirty="0"/>
                    </a:p>
                  </a:txBody>
                  <a:tcPr/>
                </a:tc>
                <a:tc>
                  <a:txBody>
                    <a:bodyPr/>
                    <a:lstStyle/>
                    <a:p>
                      <a:pPr algn="ctr"/>
                      <a:r>
                        <a:rPr lang="it-IT" dirty="0" smtClean="0"/>
                        <a:t>0.7</a:t>
                      </a:r>
                      <a:endParaRPr lang="it-IT" dirty="0"/>
                    </a:p>
                  </a:txBody>
                  <a:tcPr/>
                </a:tc>
              </a:tr>
              <a:tr h="370840">
                <a:tc>
                  <a:txBody>
                    <a:bodyPr/>
                    <a:lstStyle/>
                    <a:p>
                      <a:r>
                        <a:rPr lang="it-IT" dirty="0" smtClean="0"/>
                        <a:t>Lavagnetta magica</a:t>
                      </a:r>
                      <a:endParaRPr lang="it-IT" dirty="0"/>
                    </a:p>
                  </a:txBody>
                  <a:tcPr/>
                </a:tc>
                <a:tc>
                  <a:txBody>
                    <a:bodyPr/>
                    <a:lstStyle/>
                    <a:p>
                      <a:pPr algn="ctr"/>
                      <a:r>
                        <a:rPr lang="it-IT" dirty="0" smtClean="0"/>
                        <a:t>1.6</a:t>
                      </a:r>
                      <a:endParaRPr lang="it-IT" dirty="0"/>
                    </a:p>
                  </a:txBody>
                  <a:tcPr/>
                </a:tc>
                <a:tc>
                  <a:txBody>
                    <a:bodyPr/>
                    <a:lstStyle/>
                    <a:p>
                      <a:pPr algn="ctr"/>
                      <a:r>
                        <a:rPr lang="it-IT" dirty="0" smtClean="0"/>
                        <a:t>2.3</a:t>
                      </a:r>
                      <a:endParaRPr lang="it-IT" dirty="0"/>
                    </a:p>
                  </a:txBody>
                  <a:tcPr/>
                </a:tc>
              </a:tr>
              <a:tr h="370840">
                <a:tc>
                  <a:txBody>
                    <a:bodyPr/>
                    <a:lstStyle/>
                    <a:p>
                      <a:r>
                        <a:rPr lang="it-IT" dirty="0" smtClean="0"/>
                        <a:t>Foglio da firmare e consegnare allo sperimentatore </a:t>
                      </a:r>
                      <a:endParaRPr lang="it-IT" dirty="0"/>
                    </a:p>
                  </a:txBody>
                  <a:tcPr/>
                </a:tc>
                <a:tc>
                  <a:txBody>
                    <a:bodyPr/>
                    <a:lstStyle/>
                    <a:p>
                      <a:pPr algn="ctr"/>
                      <a:r>
                        <a:rPr lang="it-IT" dirty="0" smtClean="0"/>
                        <a:t>0.9</a:t>
                      </a:r>
                      <a:endParaRPr lang="it-IT" dirty="0"/>
                    </a:p>
                  </a:txBody>
                  <a:tcPr/>
                </a:tc>
                <a:tc>
                  <a:txBody>
                    <a:bodyPr/>
                    <a:lstStyle/>
                    <a:p>
                      <a:pPr algn="ctr"/>
                      <a:r>
                        <a:rPr lang="it-IT" dirty="0" smtClean="0"/>
                        <a:t>0.5</a:t>
                      </a:r>
                      <a:endParaRPr lang="it-IT" dirty="0"/>
                    </a:p>
                  </a:txBody>
                  <a:tcPr/>
                </a:tc>
              </a:tr>
            </a:tbl>
          </a:graphicData>
        </a:graphic>
      </p:graphicFrame>
      <p:grpSp>
        <p:nvGrpSpPr>
          <p:cNvPr id="2" name="Gruppo 24"/>
          <p:cNvGrpSpPr/>
          <p:nvPr/>
        </p:nvGrpSpPr>
        <p:grpSpPr>
          <a:xfrm>
            <a:off x="6277281" y="5348312"/>
            <a:ext cx="2206253" cy="919112"/>
            <a:chOff x="6277281" y="5348312"/>
            <a:chExt cx="2206253" cy="919112"/>
          </a:xfrm>
        </p:grpSpPr>
        <p:cxnSp>
          <p:nvCxnSpPr>
            <p:cNvPr id="9" name="Connettore 2 8"/>
            <p:cNvCxnSpPr/>
            <p:nvPr/>
          </p:nvCxnSpPr>
          <p:spPr>
            <a:xfrm rot="16200000" flipV="1">
              <a:off x="7104549" y="5615899"/>
              <a:ext cx="535175" cy="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CasellaDiTesto 11"/>
            <p:cNvSpPr txBox="1"/>
            <p:nvPr/>
          </p:nvSpPr>
          <p:spPr>
            <a:xfrm>
              <a:off x="6277281" y="5898092"/>
              <a:ext cx="2206253" cy="369332"/>
            </a:xfrm>
            <a:prstGeom prst="rect">
              <a:avLst/>
            </a:prstGeom>
            <a:noFill/>
          </p:spPr>
          <p:txBody>
            <a:bodyPr wrap="none" rtlCol="0">
              <a:spAutoFit/>
            </a:bodyPr>
            <a:lstStyle/>
            <a:p>
              <a:r>
                <a:rPr lang="it-IT" dirty="0" smtClean="0"/>
                <a:t>Funzione di conferma</a:t>
              </a:r>
              <a:endParaRPr lang="it-IT" dirty="0"/>
            </a:p>
          </p:txBody>
        </p:sp>
      </p:grpSp>
      <p:grpSp>
        <p:nvGrpSpPr>
          <p:cNvPr id="4" name="Gruppo 25"/>
          <p:cNvGrpSpPr/>
          <p:nvPr/>
        </p:nvGrpSpPr>
        <p:grpSpPr>
          <a:xfrm>
            <a:off x="2686084" y="3781195"/>
            <a:ext cx="2666452" cy="2661415"/>
            <a:chOff x="2686084" y="3781195"/>
            <a:chExt cx="2666452" cy="2661415"/>
          </a:xfrm>
        </p:grpSpPr>
        <p:cxnSp>
          <p:nvCxnSpPr>
            <p:cNvPr id="14" name="Connettore 2 13"/>
            <p:cNvCxnSpPr/>
            <p:nvPr/>
          </p:nvCxnSpPr>
          <p:spPr>
            <a:xfrm rot="5400000" flipH="1" flipV="1">
              <a:off x="3102064" y="4182720"/>
              <a:ext cx="2116898" cy="131384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5" name="CasellaDiTesto 14"/>
            <p:cNvSpPr txBox="1"/>
            <p:nvPr/>
          </p:nvSpPr>
          <p:spPr>
            <a:xfrm>
              <a:off x="2686084" y="6073278"/>
              <a:ext cx="2666452" cy="369332"/>
            </a:xfrm>
            <a:prstGeom prst="rect">
              <a:avLst/>
            </a:prstGeom>
            <a:noFill/>
          </p:spPr>
          <p:txBody>
            <a:bodyPr wrap="none" rtlCol="0">
              <a:spAutoFit/>
            </a:bodyPr>
            <a:lstStyle/>
            <a:p>
              <a:r>
                <a:rPr lang="it-IT" dirty="0" smtClean="0"/>
                <a:t>Bisogno di essere accettati</a:t>
              </a:r>
              <a:endParaRPr lang="it-IT" dirty="0"/>
            </a:p>
          </p:txBody>
        </p:sp>
      </p:grpSp>
      <p:grpSp>
        <p:nvGrpSpPr>
          <p:cNvPr id="7" name="Gruppo 26"/>
          <p:cNvGrpSpPr/>
          <p:nvPr/>
        </p:nvGrpSpPr>
        <p:grpSpPr>
          <a:xfrm>
            <a:off x="476215" y="3065832"/>
            <a:ext cx="4341220" cy="3016926"/>
            <a:chOff x="476215" y="3065832"/>
            <a:chExt cx="4341220" cy="3016926"/>
          </a:xfrm>
        </p:grpSpPr>
        <p:cxnSp>
          <p:nvCxnSpPr>
            <p:cNvPr id="18" name="Connettore 2 17"/>
            <p:cNvCxnSpPr/>
            <p:nvPr/>
          </p:nvCxnSpPr>
          <p:spPr>
            <a:xfrm flipV="1">
              <a:off x="1328447" y="3065832"/>
              <a:ext cx="3488988" cy="259866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1" name="CasellaDiTesto 20"/>
            <p:cNvSpPr txBox="1"/>
            <p:nvPr/>
          </p:nvSpPr>
          <p:spPr>
            <a:xfrm>
              <a:off x="476215" y="5713426"/>
              <a:ext cx="1704463" cy="369332"/>
            </a:xfrm>
            <a:prstGeom prst="rect">
              <a:avLst/>
            </a:prstGeom>
            <a:noFill/>
          </p:spPr>
          <p:txBody>
            <a:bodyPr wrap="none" rtlCol="0">
              <a:spAutoFit/>
            </a:bodyPr>
            <a:lstStyle/>
            <a:p>
              <a:r>
                <a:rPr lang="it-IT" dirty="0" smtClean="0"/>
                <a:t>Scopo di gruppo</a:t>
              </a:r>
              <a:endParaRPr lang="it-IT"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17486"/>
            <a:ext cx="8229600" cy="6038863"/>
          </a:xfrm>
        </p:spPr>
        <p:txBody>
          <a:bodyPr>
            <a:normAutofit/>
          </a:bodyPr>
          <a:lstStyle/>
          <a:p>
            <a:pPr marL="0" indent="0" algn="just">
              <a:buNone/>
            </a:pPr>
            <a:r>
              <a:rPr lang="it-IT" sz="2800" dirty="0" smtClean="0"/>
              <a:t>Influenza informativa referente</a:t>
            </a:r>
          </a:p>
          <a:p>
            <a:pPr marL="0" indent="0" algn="just">
              <a:buNone/>
            </a:pPr>
            <a:r>
              <a:rPr lang="it-IT" sz="2800" dirty="0" smtClean="0"/>
              <a:t>Secondo Turner il conformismo dipende dall’</a:t>
            </a:r>
            <a:r>
              <a:rPr lang="it-IT" sz="2800" dirty="0" err="1" smtClean="0"/>
              <a:t>autocategorizzazione</a:t>
            </a:r>
            <a:r>
              <a:rPr lang="it-IT" sz="2800" dirty="0" smtClean="0"/>
              <a:t> dei soggetti in membri di gruppo (gli universitari). </a:t>
            </a:r>
          </a:p>
          <a:p>
            <a:pPr marL="0" indent="0" algn="just">
              <a:buNone/>
            </a:pPr>
            <a:r>
              <a:rPr lang="it-IT" sz="2800" dirty="0" smtClean="0"/>
              <a:t>Tale categorizzazione fa si che ci si comporti come gli altri membri del gruppo.</a:t>
            </a:r>
          </a:p>
          <a:p>
            <a:pPr marL="354013" indent="-354013" algn="just"/>
            <a:r>
              <a:rPr lang="it-IT" sz="2800" dirty="0" err="1" smtClean="0"/>
              <a:t>Abrams</a:t>
            </a:r>
            <a:r>
              <a:rPr lang="it-IT" sz="2800" dirty="0" smtClean="0"/>
              <a:t> </a:t>
            </a:r>
            <a:r>
              <a:rPr lang="it-IT" sz="2800" dirty="0" err="1" smtClean="0"/>
              <a:t>et</a:t>
            </a:r>
            <a:r>
              <a:rPr lang="it-IT" sz="2800" dirty="0" smtClean="0"/>
              <a:t> al., hanno trova che il conformismo è maggiore nella condizione </a:t>
            </a:r>
            <a:r>
              <a:rPr lang="it-IT" sz="2800" dirty="0" err="1" smtClean="0"/>
              <a:t>ingroup</a:t>
            </a:r>
            <a:r>
              <a:rPr lang="it-IT" sz="2800" dirty="0" smtClean="0"/>
              <a:t> (studenti di psicologica) rispetto alla condizione </a:t>
            </a:r>
            <a:r>
              <a:rPr lang="it-IT" sz="2800" dirty="0" err="1" smtClean="0"/>
              <a:t>outroup</a:t>
            </a:r>
            <a:r>
              <a:rPr lang="it-IT" sz="2800" dirty="0" smtClean="0"/>
              <a:t> (studenti di storia), in particolar modo quando le risposte sono pubbliche.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78</a:t>
            </a:fld>
            <a:endParaRPr lang="it-IT" dirty="0">
              <a:solidFill>
                <a:srgbClr val="000000"/>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17486"/>
            <a:ext cx="8229600" cy="6038863"/>
          </a:xfrm>
        </p:spPr>
        <p:txBody>
          <a:bodyPr>
            <a:normAutofit/>
          </a:bodyPr>
          <a:lstStyle/>
          <a:p>
            <a:pPr marL="0" indent="0" algn="just">
              <a:buNone/>
            </a:pPr>
            <a:r>
              <a:rPr lang="it-IT" sz="2800" dirty="0" smtClean="0"/>
              <a:t>Influenza in prospettiva evolutiva</a:t>
            </a:r>
          </a:p>
          <a:p>
            <a:pPr marL="0" indent="0" algn="just">
              <a:buNone/>
            </a:pPr>
            <a:r>
              <a:rPr lang="it-IT" sz="2800" dirty="0" smtClean="0"/>
              <a:t>Una forte influenza è esercitata dal gruppo dei pari, in particolare:</a:t>
            </a:r>
          </a:p>
          <a:p>
            <a:pPr marL="354013" indent="-354013" algn="just"/>
            <a:r>
              <a:rPr lang="it-IT" sz="2800" dirty="0" smtClean="0"/>
              <a:t>Nell’infanzia</a:t>
            </a:r>
          </a:p>
          <a:p>
            <a:pPr marL="354013" indent="-354013" algn="just"/>
            <a:r>
              <a:rPr lang="it-IT" sz="2800" dirty="0" smtClean="0"/>
              <a:t>Nella prima adolescenza</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79</a:t>
            </a:fld>
            <a:endParaRPr lang="it-IT" dirty="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pPr algn="l"/>
            <a:r>
              <a:rPr lang="it-IT" sz="3000" b="1" dirty="0" smtClean="0"/>
              <a:t>La folla</a:t>
            </a:r>
            <a:endParaRPr lang="it-IT" sz="3000" b="1" dirty="0"/>
          </a:p>
        </p:txBody>
      </p:sp>
      <p:sp>
        <p:nvSpPr>
          <p:cNvPr id="3" name="Segnaposto contenuto 2"/>
          <p:cNvSpPr>
            <a:spLocks noGrp="1"/>
          </p:cNvSpPr>
          <p:nvPr>
            <p:ph idx="1"/>
          </p:nvPr>
        </p:nvSpPr>
        <p:spPr>
          <a:xfrm>
            <a:off x="457200" y="950764"/>
            <a:ext cx="8229600" cy="3743681"/>
          </a:xfrm>
        </p:spPr>
        <p:txBody>
          <a:bodyPr>
            <a:noAutofit/>
          </a:bodyPr>
          <a:lstStyle/>
          <a:p>
            <a:pPr marL="0" indent="0" algn="just">
              <a:buNone/>
            </a:pPr>
            <a:r>
              <a:rPr lang="it-IT" sz="2800" dirty="0" smtClean="0"/>
              <a:t>Secondo </a:t>
            </a:r>
            <a:r>
              <a:rPr lang="it-IT" sz="2800" b="1" dirty="0" smtClean="0"/>
              <a:t>Le Bon, </a:t>
            </a:r>
            <a:r>
              <a:rPr lang="it-IT" sz="2800" dirty="0" smtClean="0"/>
              <a:t>anonimato, contagio e suggestionabilità, caratteristiche tipiche della folla, causano negli individui perdita di razionalità e di identità, creando la mente di gruppo. </a:t>
            </a:r>
          </a:p>
          <a:p>
            <a:pPr marL="0" indent="0" algn="just">
              <a:buNone/>
            </a:pPr>
            <a:r>
              <a:rPr lang="it-IT" sz="2800" dirty="0" smtClean="0"/>
              <a:t>Sotto l’influsso della mente di gruppo, si scatenano gli istinti distruttivi degli individui generando violenza e comportamenti irrazionali. </a:t>
            </a:r>
            <a:endParaRPr lang="it-IT" sz="2800" dirty="0"/>
          </a:p>
        </p:txBody>
      </p:sp>
      <p:sp>
        <p:nvSpPr>
          <p:cNvPr id="4" name="Segnaposto numero diapositiva 3"/>
          <p:cNvSpPr>
            <a:spLocks noGrp="1"/>
          </p:cNvSpPr>
          <p:nvPr>
            <p:ph type="sldNum" sz="quarter" idx="12"/>
          </p:nvPr>
        </p:nvSpPr>
        <p:spPr/>
        <p:txBody>
          <a:bodyPr/>
          <a:lstStyle/>
          <a:p>
            <a:fld id="{56D30F9B-B80C-7845-98C8-BFF4F9F68C62}" type="slidenum">
              <a:rPr lang="it-IT" smtClean="0"/>
              <a:pPr/>
              <a:t>8</a:t>
            </a:fld>
            <a:endParaRPr lang="it-IT"/>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r>
              <a:rPr lang="it-IT" sz="3000" b="1" dirty="0" smtClean="0"/>
              <a:t>Uniformità e devianza</a:t>
            </a:r>
            <a:endParaRPr lang="it-IT" sz="3000" b="1" dirty="0"/>
          </a:p>
        </p:txBody>
      </p:sp>
      <p:sp>
        <p:nvSpPr>
          <p:cNvPr id="3" name="Segnaposto contenuto 2"/>
          <p:cNvSpPr>
            <a:spLocks noGrp="1"/>
          </p:cNvSpPr>
          <p:nvPr>
            <p:ph idx="1"/>
          </p:nvPr>
        </p:nvSpPr>
        <p:spPr>
          <a:xfrm>
            <a:off x="457200" y="925861"/>
            <a:ext cx="8229600" cy="2503139"/>
          </a:xfrm>
        </p:spPr>
        <p:txBody>
          <a:bodyPr>
            <a:normAutofit/>
          </a:bodyPr>
          <a:lstStyle/>
          <a:p>
            <a:pPr marL="0" indent="0" algn="just">
              <a:buNone/>
            </a:pPr>
            <a:r>
              <a:rPr lang="it-IT" sz="2800" dirty="0" smtClean="0"/>
              <a:t>Secondo </a:t>
            </a:r>
            <a:r>
              <a:rPr lang="it-IT" sz="2800" dirty="0" err="1" smtClean="0"/>
              <a:t>Festinger</a:t>
            </a:r>
            <a:r>
              <a:rPr lang="it-IT" sz="2800" dirty="0" smtClean="0"/>
              <a:t> la maggioranza aumenta la comunicazione nei confronti dei dissidenti, al fine di raggiungere l’uniformità.</a:t>
            </a:r>
          </a:p>
          <a:p>
            <a:pPr marL="0" indent="0" algn="just">
              <a:buNone/>
            </a:pPr>
            <a:endParaRPr lang="it-IT" sz="2800" dirty="0" smtClean="0"/>
          </a:p>
          <a:p>
            <a:pPr marL="0" indent="0" algn="just">
              <a:buNone/>
            </a:pPr>
            <a:r>
              <a:rPr lang="it-IT" sz="2800" dirty="0" smtClean="0"/>
              <a:t>Esperimento di </a:t>
            </a:r>
            <a:r>
              <a:rPr lang="it-IT" sz="2800" dirty="0" err="1" smtClean="0"/>
              <a:t>Shachter</a:t>
            </a:r>
            <a:r>
              <a:rPr lang="it-IT" sz="2800" dirty="0" smtClean="0"/>
              <a:t>.</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80</a:t>
            </a:fld>
            <a:endParaRPr lang="it-IT" dirty="0">
              <a:solidFill>
                <a:srgbClr val="000000"/>
              </a:solidFill>
            </a:endParaRPr>
          </a:p>
        </p:txBody>
      </p:sp>
      <p:graphicFrame>
        <p:nvGraphicFramePr>
          <p:cNvPr id="8" name="Grafico 7"/>
          <p:cNvGraphicFramePr/>
          <p:nvPr/>
        </p:nvGraphicFramePr>
        <p:xfrm>
          <a:off x="1509402" y="3394656"/>
          <a:ext cx="6096000" cy="3321879"/>
        </p:xfrm>
        <a:graphic>
          <a:graphicData uri="http://schemas.openxmlformats.org/drawingml/2006/chart">
            <c:chart xmlns:c="http://schemas.openxmlformats.org/drawingml/2006/chart" xmlns:r="http://schemas.openxmlformats.org/officeDocument/2006/relationships" r:id="rId2"/>
          </a:graphicData>
        </a:graphic>
      </p:graphicFrame>
      <p:sp>
        <p:nvSpPr>
          <p:cNvPr id="9" name="CasellaDiTesto 8"/>
          <p:cNvSpPr txBox="1"/>
          <p:nvPr/>
        </p:nvSpPr>
        <p:spPr>
          <a:xfrm>
            <a:off x="1172386" y="3662422"/>
            <a:ext cx="461665" cy="2482711"/>
          </a:xfrm>
          <a:prstGeom prst="rect">
            <a:avLst/>
          </a:prstGeom>
          <a:noFill/>
        </p:spPr>
        <p:txBody>
          <a:bodyPr vert="vert270" wrap="none" rtlCol="0">
            <a:spAutoFit/>
          </a:bodyPr>
          <a:lstStyle/>
          <a:p>
            <a:r>
              <a:rPr lang="it-IT" dirty="0" smtClean="0"/>
              <a:t>Numero di comunicazioni</a:t>
            </a:r>
            <a:endParaRPr lang="it-IT" dirty="0"/>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317486"/>
            <a:ext cx="8229600" cy="6038863"/>
          </a:xfrm>
        </p:spPr>
        <p:txBody>
          <a:bodyPr>
            <a:normAutofit/>
          </a:bodyPr>
          <a:lstStyle/>
          <a:p>
            <a:pPr marL="354013" indent="-354013" algn="just">
              <a:buNone/>
            </a:pPr>
            <a:r>
              <a:rPr lang="it-IT" sz="2800" dirty="0" smtClean="0"/>
              <a:t>Il deviante viene rifiutato</a:t>
            </a:r>
          </a:p>
          <a:p>
            <a:pPr marL="354013" indent="-354013" algn="just"/>
            <a:r>
              <a:rPr lang="it-IT" sz="2800" dirty="0" err="1" smtClean="0"/>
              <a:t>Schachter</a:t>
            </a:r>
            <a:r>
              <a:rPr lang="it-IT" sz="2800" dirty="0" smtClean="0"/>
              <a:t> ha condotto una ricerca in </a:t>
            </a:r>
            <a:r>
              <a:rPr lang="it-IT" sz="2800" dirty="0" err="1" smtClean="0"/>
              <a:t>7</a:t>
            </a:r>
            <a:r>
              <a:rPr lang="it-IT" sz="2800" dirty="0" smtClean="0"/>
              <a:t> paesi europei con 300 gruppi sperimentali trovando che la valutazione del deviante era sempre al di sotto della media delle valutazioni degli altri membri di gruppo.</a:t>
            </a:r>
          </a:p>
          <a:p>
            <a:pPr marL="354013" indent="-354013" algn="just"/>
            <a:r>
              <a:rPr lang="it-IT" sz="2800" dirty="0" smtClean="0"/>
              <a:t>Mann ha trovato che esiste una forte correlazione tra la tendenza del gruppo a raggiungere l’uniformità e il rifiuto del deviante.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81</a:t>
            </a:fld>
            <a:endParaRPr lang="it-IT" dirty="0">
              <a:solidFill>
                <a:srgbClr val="000000"/>
              </a:solidFill>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r>
              <a:rPr lang="it-IT" sz="3000" b="1" dirty="0" smtClean="0"/>
              <a:t>L’influenza della minoranza</a:t>
            </a:r>
            <a:endParaRPr lang="it-IT" sz="3000" b="1" dirty="0"/>
          </a:p>
        </p:txBody>
      </p:sp>
      <p:sp>
        <p:nvSpPr>
          <p:cNvPr id="3" name="Segnaposto contenuto 2"/>
          <p:cNvSpPr>
            <a:spLocks noGrp="1"/>
          </p:cNvSpPr>
          <p:nvPr>
            <p:ph idx="1"/>
          </p:nvPr>
        </p:nvSpPr>
        <p:spPr>
          <a:xfrm>
            <a:off x="457200" y="925860"/>
            <a:ext cx="8229600" cy="5430489"/>
          </a:xfrm>
        </p:spPr>
        <p:txBody>
          <a:bodyPr>
            <a:normAutofit/>
          </a:bodyPr>
          <a:lstStyle/>
          <a:p>
            <a:pPr marL="0" indent="0">
              <a:buNone/>
            </a:pPr>
            <a:r>
              <a:rPr lang="it-IT" sz="2800" dirty="0" smtClean="0"/>
              <a:t>Nell’esperimento di </a:t>
            </a:r>
            <a:r>
              <a:rPr lang="it-IT" sz="2800" dirty="0" err="1" smtClean="0"/>
              <a:t>Schachter</a:t>
            </a:r>
            <a:r>
              <a:rPr lang="it-IT" sz="2800" dirty="0" smtClean="0"/>
              <a:t> 95 gruppi (32%) furono esclusi dalle analisi poiché il deviante non era solo.</a:t>
            </a:r>
          </a:p>
          <a:p>
            <a:pPr marL="0" indent="0">
              <a:buNone/>
            </a:pPr>
            <a:r>
              <a:rPr lang="it-IT" sz="2800" dirty="0" smtClean="0"/>
              <a:t>Di questi 95, 26 (il 9% del totale), cambiarono la propria opinione e si adeguarono al deviante.</a:t>
            </a:r>
          </a:p>
          <a:p>
            <a:pPr marL="0" indent="0">
              <a:buNone/>
            </a:pPr>
            <a:endParaRPr lang="it-IT" sz="2800" dirty="0" smtClean="0"/>
          </a:p>
          <a:p>
            <a:pPr marL="0" indent="0" algn="just">
              <a:buNone/>
            </a:pPr>
            <a:r>
              <a:rPr lang="it-IT" sz="2800" dirty="0" smtClean="0"/>
              <a:t>Secondo </a:t>
            </a:r>
            <a:r>
              <a:rPr lang="it-IT" sz="2800" dirty="0" err="1" smtClean="0"/>
              <a:t>Moscovici</a:t>
            </a:r>
            <a:r>
              <a:rPr lang="it-IT" sz="2800" dirty="0" smtClean="0"/>
              <a:t>, la capacità del deviante di far cambiare opinione al gruppo dipende dalla coerenza nel sostenere le proprie idee.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82</a:t>
            </a:fld>
            <a:endParaRPr lang="it-IT" dirty="0">
              <a:solidFill>
                <a:srgbClr val="000000"/>
              </a:solidFill>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1"/>
            <a:ext cx="8229600" cy="6403989"/>
          </a:xfrm>
        </p:spPr>
        <p:txBody>
          <a:bodyPr>
            <a:noAutofit/>
          </a:bodyPr>
          <a:lstStyle/>
          <a:p>
            <a:pPr marL="354013" indent="-354013" algn="just">
              <a:buNone/>
            </a:pPr>
            <a:r>
              <a:rPr lang="it-IT" sz="2800" dirty="0" smtClean="0"/>
              <a:t>Esperimento di </a:t>
            </a:r>
            <a:r>
              <a:rPr lang="it-IT" sz="2800" dirty="0" err="1" smtClean="0"/>
              <a:t>Moscovici</a:t>
            </a:r>
            <a:endParaRPr lang="it-IT" sz="2800" dirty="0" smtClean="0"/>
          </a:p>
          <a:p>
            <a:pPr marL="354013" indent="-354013" algn="just"/>
            <a:r>
              <a:rPr lang="it-IT" sz="2800" dirty="0" smtClean="0"/>
              <a:t>Partecipavano all’esperimento </a:t>
            </a:r>
            <a:r>
              <a:rPr lang="it-IT" sz="2800" dirty="0" err="1" smtClean="0"/>
              <a:t>4</a:t>
            </a:r>
            <a:r>
              <a:rPr lang="it-IT" sz="2800" dirty="0" smtClean="0"/>
              <a:t> soggetti ingenui e </a:t>
            </a:r>
            <a:r>
              <a:rPr lang="it-IT" sz="2800" dirty="0" err="1" smtClean="0"/>
              <a:t>2</a:t>
            </a:r>
            <a:r>
              <a:rPr lang="it-IT" sz="2800" dirty="0" smtClean="0"/>
              <a:t> complici dello sperimentatore.</a:t>
            </a:r>
          </a:p>
          <a:p>
            <a:pPr marL="354013" indent="-354013" algn="just"/>
            <a:r>
              <a:rPr lang="it-IT" sz="2800" dirty="0" smtClean="0"/>
              <a:t>I soggetti dovevano dire di che colore era una diapositiva bluastra.</a:t>
            </a:r>
          </a:p>
          <a:p>
            <a:pPr marL="354013" indent="-354013" algn="just"/>
            <a:r>
              <a:rPr lang="it-IT" sz="2800" dirty="0" smtClean="0"/>
              <a:t>In una condizione la minoranza diceva sempre “verde” (coerenza), mentre nell’altra dicevano a volte “verde” a volte “blu”(incoerenza).</a:t>
            </a:r>
          </a:p>
          <a:p>
            <a:pPr marL="354013" indent="-354013" algn="just"/>
            <a:r>
              <a:rPr lang="it-IT" sz="2800" dirty="0" smtClean="0"/>
              <a:t>Nella condizione di coerenza il 33% dei partecipanti disse almeno una volta “verde”, inoltre, l’8% delle risposte totali fu “verde”. Nella condizione di incoerenza meno dell’1% delle risposte fu verde.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83</a:t>
            </a:fld>
            <a:endParaRPr lang="it-IT" dirty="0">
              <a:solidFill>
                <a:srgbClr val="000000"/>
              </a:solidFill>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1"/>
            <a:ext cx="8229600" cy="6403989"/>
          </a:xfrm>
        </p:spPr>
        <p:txBody>
          <a:bodyPr>
            <a:noAutofit/>
          </a:bodyPr>
          <a:lstStyle/>
          <a:p>
            <a:pPr marL="0" indent="0" algn="just">
              <a:buNone/>
            </a:pPr>
            <a:r>
              <a:rPr lang="it-IT" sz="2700" dirty="0" smtClean="0"/>
              <a:t>L’influenza della minoranza ha effetti sia sul comportamento manifesto sia su quello privato.</a:t>
            </a:r>
          </a:p>
          <a:p>
            <a:pPr marL="354013" indent="-354013" algn="just"/>
            <a:r>
              <a:rPr lang="it-IT" sz="2700" dirty="0" smtClean="0"/>
              <a:t>Nell’esperimento di </a:t>
            </a:r>
            <a:r>
              <a:rPr lang="it-IT" sz="2700" dirty="0" err="1" smtClean="0"/>
              <a:t>Moscovici</a:t>
            </a:r>
            <a:r>
              <a:rPr lang="it-IT" sz="2700" dirty="0" smtClean="0"/>
              <a:t>, nella condizione di coerenza i soggetti avevano una soglia di percezione del verde inferiore rispetto alla condizione di incoerenza.</a:t>
            </a:r>
          </a:p>
          <a:p>
            <a:pPr marL="354013" indent="-354013" algn="just">
              <a:buNone/>
            </a:pPr>
            <a:endParaRPr lang="it-IT" sz="2700" dirty="0" smtClean="0"/>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84</a:t>
            </a:fld>
            <a:endParaRPr lang="it-IT" dirty="0">
              <a:solidFill>
                <a:srgbClr val="000000"/>
              </a:solidFill>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1"/>
            <a:ext cx="8229600" cy="6403989"/>
          </a:xfrm>
        </p:spPr>
        <p:txBody>
          <a:bodyPr>
            <a:noAutofit/>
          </a:bodyPr>
          <a:lstStyle/>
          <a:p>
            <a:pPr marL="354013" indent="-354013" algn="just">
              <a:buNone/>
            </a:pPr>
            <a:r>
              <a:rPr lang="it-IT" sz="2700" dirty="0" smtClean="0"/>
              <a:t>La minoranza ha effetti indiretti.</a:t>
            </a:r>
          </a:p>
          <a:p>
            <a:pPr marL="354013" indent="-354013" algn="just"/>
            <a:r>
              <a:rPr lang="it-IT" sz="2700" dirty="0" err="1" smtClean="0"/>
              <a:t>Perez</a:t>
            </a:r>
            <a:r>
              <a:rPr lang="it-IT" sz="2700" dirty="0" smtClean="0"/>
              <a:t> </a:t>
            </a:r>
            <a:r>
              <a:rPr lang="it-IT" sz="2700" dirty="0" err="1" smtClean="0"/>
              <a:t>et</a:t>
            </a:r>
            <a:r>
              <a:rPr lang="it-IT" sz="2700" dirty="0" smtClean="0"/>
              <a:t> al. hanno trovato che la maggioranza ha effetti immediati sulla valutazione di alcune questioni (aborto, contraccezione), tuttavia dopo tre settimane emergono gli effetti della minoranza.</a:t>
            </a:r>
          </a:p>
          <a:p>
            <a:pPr marL="354013" indent="-354013" algn="just"/>
            <a:r>
              <a:rPr lang="it-IT" sz="2700" dirty="0" smtClean="0"/>
              <a:t>Alvaro e </a:t>
            </a:r>
            <a:r>
              <a:rPr lang="it-IT" sz="2700" dirty="0" err="1" smtClean="0"/>
              <a:t>Crano</a:t>
            </a:r>
            <a:r>
              <a:rPr lang="it-IT" sz="2700" dirty="0" smtClean="0"/>
              <a:t> hanno trovato un cambiamento significativo dell’atteggiamento su una questione (possesso di armi da fuoco) debolmente correlata alla questione focale (ingresso dei gay nell’esercito), quando il messaggio proveniva dalla minoranza.</a:t>
            </a:r>
          </a:p>
          <a:p>
            <a:pPr marL="354013" indent="-354013" algn="just">
              <a:buNone/>
            </a:pPr>
            <a:endParaRPr lang="it-IT" sz="2700" dirty="0" smtClean="0"/>
          </a:p>
          <a:p>
            <a:pPr marL="354013" indent="-354013" algn="just">
              <a:buNone/>
            </a:pPr>
            <a:r>
              <a:rPr lang="it-IT" sz="2700" dirty="0" smtClean="0"/>
              <a:t>L’influenza, quindi, è un processo bidirezionale.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85</a:t>
            </a:fld>
            <a:endParaRPr lang="it-IT" dirty="0">
              <a:solidFill>
                <a:srgbClr val="000000"/>
              </a:solidFill>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1"/>
            <a:ext cx="8229600" cy="6403989"/>
          </a:xfrm>
        </p:spPr>
        <p:txBody>
          <a:bodyPr>
            <a:noAutofit/>
          </a:bodyPr>
          <a:lstStyle/>
          <a:p>
            <a:pPr marL="354013" indent="-354013" algn="just">
              <a:buNone/>
            </a:pPr>
            <a:r>
              <a:rPr lang="it-IT" sz="2700" dirty="0" smtClean="0"/>
              <a:t>La minoranza ha effetto quando:</a:t>
            </a:r>
          </a:p>
          <a:p>
            <a:pPr marL="354013" indent="-354013" algn="just"/>
            <a:r>
              <a:rPr lang="it-IT" sz="2700" dirty="0" smtClean="0"/>
              <a:t>Le questioni su cui si dibatte non hanno una rilevanza personale.</a:t>
            </a:r>
          </a:p>
          <a:p>
            <a:pPr marL="354013" indent="-354013" algn="just">
              <a:buNone/>
            </a:pPr>
            <a:r>
              <a:rPr lang="it-IT" sz="2700" dirty="0" smtClean="0"/>
              <a:t>	</a:t>
            </a:r>
            <a:r>
              <a:rPr lang="it-IT" sz="2700" dirty="0" err="1" smtClean="0"/>
              <a:t>Trost</a:t>
            </a:r>
            <a:r>
              <a:rPr lang="it-IT" sz="2700" dirty="0" smtClean="0"/>
              <a:t> </a:t>
            </a:r>
            <a:r>
              <a:rPr lang="it-IT" sz="2700" dirty="0" err="1" smtClean="0"/>
              <a:t>et</a:t>
            </a:r>
            <a:r>
              <a:rPr lang="it-IT" sz="2700" dirty="0" smtClean="0"/>
              <a:t> al. Hanno trovato che la minoranza influenza l’atteggiamento (nuovo esame obbligatorio) quando non è rilevante per le persone (il corso inizierà tra qualche anno).</a:t>
            </a:r>
          </a:p>
          <a:p>
            <a:pPr marL="354013" indent="-354013" algn="just"/>
            <a:r>
              <a:rPr lang="it-IT" sz="2700" dirty="0" smtClean="0"/>
              <a:t>Nella società vi sono avvisaglie di cambiamento.</a:t>
            </a:r>
          </a:p>
          <a:p>
            <a:pPr marL="354013" indent="-354013" algn="just">
              <a:buNone/>
            </a:pPr>
            <a:r>
              <a:rPr lang="it-IT" sz="2700" dirty="0" smtClean="0"/>
              <a:t>	</a:t>
            </a:r>
            <a:r>
              <a:rPr lang="it-IT" sz="2700" dirty="0" err="1" smtClean="0"/>
              <a:t>Maass</a:t>
            </a:r>
            <a:r>
              <a:rPr lang="it-IT" sz="2700" dirty="0" smtClean="0"/>
              <a:t> </a:t>
            </a:r>
            <a:r>
              <a:rPr lang="it-IT" sz="2700" dirty="0" err="1" smtClean="0"/>
              <a:t>et</a:t>
            </a:r>
            <a:r>
              <a:rPr lang="it-IT" sz="2700" dirty="0" smtClean="0"/>
              <a:t> al hanno trovato che se nella società si sta dibattendo un certo tema (aborto) è più facile che la minoranza abbia effetti.</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86</a:t>
            </a:fld>
            <a:endParaRPr lang="it-IT" dirty="0">
              <a:solidFill>
                <a:srgbClr val="000000"/>
              </a:solidFill>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r>
              <a:rPr lang="it-IT" sz="3000" b="1" dirty="0" smtClean="0"/>
              <a:t>Processi di influenza</a:t>
            </a:r>
            <a:endParaRPr lang="it-IT" sz="3000" b="1" dirty="0"/>
          </a:p>
        </p:txBody>
      </p:sp>
      <p:sp>
        <p:nvSpPr>
          <p:cNvPr id="3" name="Segnaposto contenuto 2"/>
          <p:cNvSpPr>
            <a:spLocks noGrp="1"/>
          </p:cNvSpPr>
          <p:nvPr>
            <p:ph idx="1"/>
          </p:nvPr>
        </p:nvSpPr>
        <p:spPr>
          <a:xfrm>
            <a:off x="457200" y="925860"/>
            <a:ext cx="8229600" cy="5430489"/>
          </a:xfrm>
        </p:spPr>
        <p:txBody>
          <a:bodyPr>
            <a:normAutofit/>
          </a:bodyPr>
          <a:lstStyle/>
          <a:p>
            <a:pPr marL="0" indent="0">
              <a:buNone/>
            </a:pPr>
            <a:r>
              <a:rPr lang="it-IT" sz="2800" dirty="0" smtClean="0"/>
              <a:t>Esistono due correnti di pensiero relative ai processi di influenza della maggioranza e della minoranza:</a:t>
            </a:r>
          </a:p>
          <a:p>
            <a:pPr marL="354013" indent="-354013" algn="just"/>
            <a:r>
              <a:rPr lang="it-IT" sz="2800" dirty="0" smtClean="0"/>
              <a:t>Teorie “duali”, secondo cui esistono due processi diversi</a:t>
            </a:r>
          </a:p>
          <a:p>
            <a:pPr marL="354013" indent="-354013" algn="just"/>
            <a:r>
              <a:rPr lang="it-IT" sz="2800" dirty="0" smtClean="0"/>
              <a:t>Teorie “</a:t>
            </a:r>
            <a:r>
              <a:rPr lang="it-IT" sz="2800" dirty="0" err="1" smtClean="0"/>
              <a:t>monofattoriali</a:t>
            </a:r>
            <a:r>
              <a:rPr lang="it-IT" sz="2800" dirty="0" smtClean="0"/>
              <a:t>”, secondo cui esiste un unico processo.</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87</a:t>
            </a:fld>
            <a:endParaRPr lang="it-IT" dirty="0">
              <a:solidFill>
                <a:srgbClr val="000000"/>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1"/>
            <a:ext cx="8229600" cy="6403989"/>
          </a:xfrm>
        </p:spPr>
        <p:txBody>
          <a:bodyPr>
            <a:noAutofit/>
          </a:bodyPr>
          <a:lstStyle/>
          <a:p>
            <a:pPr marL="354013" indent="-354013" algn="just">
              <a:buNone/>
            </a:pPr>
            <a:r>
              <a:rPr lang="it-IT" sz="2800" dirty="0" smtClean="0"/>
              <a:t>Teorie duali</a:t>
            </a:r>
          </a:p>
          <a:p>
            <a:pPr marL="354013" indent="-354013" algn="just">
              <a:buNone/>
            </a:pPr>
            <a:endParaRPr lang="it-IT" sz="2800" dirty="0" smtClean="0"/>
          </a:p>
          <a:p>
            <a:pPr marL="354013" indent="-354013" algn="just">
              <a:buNone/>
            </a:pPr>
            <a:r>
              <a:rPr lang="it-IT" sz="2800" dirty="0" smtClean="0"/>
              <a:t>Secondo </a:t>
            </a:r>
            <a:r>
              <a:rPr lang="it-IT" sz="2800" dirty="0" err="1" smtClean="0"/>
              <a:t>Moscovici</a:t>
            </a:r>
            <a:r>
              <a:rPr lang="it-IT" sz="2800" dirty="0" smtClean="0"/>
              <a:t>:</a:t>
            </a:r>
          </a:p>
          <a:p>
            <a:pPr marL="354013" indent="-354013" algn="just"/>
            <a:r>
              <a:rPr lang="it-IT" sz="2800" dirty="0" smtClean="0"/>
              <a:t>La maggioranza ottiene un conformismo pubblico, dovuto alla dipendenza sociale e al bisogno di informazioni.</a:t>
            </a:r>
          </a:p>
          <a:p>
            <a:pPr marL="354013" indent="-354013" algn="just"/>
            <a:r>
              <a:rPr lang="it-IT" sz="2800" dirty="0" smtClean="0"/>
              <a:t>La maggioranza ottiene cambiamenti privati, dovuti alla ristrutturazione cognitiva.</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88</a:t>
            </a:fld>
            <a:endParaRPr lang="it-IT" dirty="0">
              <a:solidFill>
                <a:srgbClr val="000000"/>
              </a:solidFill>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1"/>
            <a:ext cx="8229600" cy="3172569"/>
          </a:xfrm>
        </p:spPr>
        <p:txBody>
          <a:bodyPr>
            <a:noAutofit/>
          </a:bodyPr>
          <a:lstStyle/>
          <a:p>
            <a:pPr marL="354013" indent="-354013" algn="just">
              <a:buNone/>
            </a:pPr>
            <a:r>
              <a:rPr lang="it-IT" sz="2600" dirty="0" smtClean="0"/>
              <a:t>Esperimento di </a:t>
            </a:r>
            <a:r>
              <a:rPr lang="it-IT" sz="2600" dirty="0" err="1" smtClean="0"/>
              <a:t>Maass</a:t>
            </a:r>
            <a:r>
              <a:rPr lang="it-IT" sz="2600" dirty="0" smtClean="0"/>
              <a:t> e Clark</a:t>
            </a:r>
          </a:p>
          <a:p>
            <a:pPr marL="354013" indent="-354013" algn="just"/>
            <a:r>
              <a:rPr lang="it-IT" sz="2600" dirty="0" smtClean="0"/>
              <a:t>I partecipanti leggevano il riassunto di una discussione di gruppo che poteva essere a favore o contro i diritti degli omosessuali. In tale discussione erano identificabili le posizioni della maggioranza e della minoranza.</a:t>
            </a:r>
          </a:p>
          <a:p>
            <a:pPr marL="354013" indent="-354013" algn="just"/>
            <a:r>
              <a:rPr lang="it-IT" sz="2600" dirty="0" smtClean="0"/>
              <a:t>Metà dei partecipanti rispondeva in forma anonima, mentre l’altra metà rispondeva in forma pubblica.</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89</a:t>
            </a:fld>
            <a:endParaRPr lang="it-IT" dirty="0">
              <a:solidFill>
                <a:srgbClr val="000000"/>
              </a:solidFill>
            </a:endParaRPr>
          </a:p>
        </p:txBody>
      </p:sp>
      <p:graphicFrame>
        <p:nvGraphicFramePr>
          <p:cNvPr id="4" name="Grafico 3"/>
          <p:cNvGraphicFramePr/>
          <p:nvPr/>
        </p:nvGraphicFramePr>
        <p:xfrm>
          <a:off x="1524000" y="3429000"/>
          <a:ext cx="6096000" cy="304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CasellaDiTesto 4"/>
          <p:cNvSpPr txBox="1"/>
          <p:nvPr/>
        </p:nvSpPr>
        <p:spPr>
          <a:xfrm>
            <a:off x="1161106" y="3681599"/>
            <a:ext cx="461665" cy="704693"/>
          </a:xfrm>
          <a:prstGeom prst="rect">
            <a:avLst/>
          </a:prstGeom>
          <a:noFill/>
        </p:spPr>
        <p:txBody>
          <a:bodyPr vert="vert270" wrap="none" rtlCol="0">
            <a:spAutoFit/>
          </a:bodyPr>
          <a:lstStyle/>
          <a:p>
            <a:r>
              <a:rPr lang="it-IT" dirty="0" smtClean="0"/>
              <a:t>contro</a:t>
            </a:r>
            <a:endParaRPr lang="it-IT" dirty="0"/>
          </a:p>
        </p:txBody>
      </p:sp>
      <p:sp>
        <p:nvSpPr>
          <p:cNvPr id="7" name="CasellaDiTesto 6"/>
          <p:cNvSpPr txBox="1"/>
          <p:nvPr/>
        </p:nvSpPr>
        <p:spPr>
          <a:xfrm>
            <a:off x="1165846" y="4492476"/>
            <a:ext cx="461665" cy="725544"/>
          </a:xfrm>
          <a:prstGeom prst="rect">
            <a:avLst/>
          </a:prstGeom>
          <a:noFill/>
        </p:spPr>
        <p:txBody>
          <a:bodyPr vert="vert270" wrap="none" rtlCol="0">
            <a:spAutoFit/>
          </a:bodyPr>
          <a:lstStyle/>
          <a:p>
            <a:r>
              <a:rPr lang="it-IT" dirty="0" smtClean="0"/>
              <a:t>neutro</a:t>
            </a:r>
            <a:endParaRPr lang="it-IT" dirty="0"/>
          </a:p>
        </p:txBody>
      </p:sp>
      <p:sp>
        <p:nvSpPr>
          <p:cNvPr id="8" name="CasellaDiTesto 7"/>
          <p:cNvSpPr txBox="1"/>
          <p:nvPr/>
        </p:nvSpPr>
        <p:spPr>
          <a:xfrm>
            <a:off x="1165846" y="5363585"/>
            <a:ext cx="461665" cy="843891"/>
          </a:xfrm>
          <a:prstGeom prst="rect">
            <a:avLst/>
          </a:prstGeom>
          <a:noFill/>
        </p:spPr>
        <p:txBody>
          <a:bodyPr vert="vert270" wrap="none" rtlCol="0">
            <a:spAutoFit/>
          </a:bodyPr>
          <a:lstStyle/>
          <a:p>
            <a:r>
              <a:rPr lang="it-IT" dirty="0" smtClean="0"/>
              <a:t>a favore</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588962"/>
          </a:xfrm>
        </p:spPr>
        <p:txBody>
          <a:bodyPr>
            <a:normAutofit/>
          </a:bodyPr>
          <a:lstStyle/>
          <a:p>
            <a:pPr algn="l"/>
            <a:r>
              <a:rPr lang="it-IT" sz="3000" b="1" dirty="0" smtClean="0"/>
              <a:t>Teoria della </a:t>
            </a:r>
            <a:r>
              <a:rPr lang="it-IT" sz="3000" b="1" dirty="0" err="1" smtClean="0"/>
              <a:t>deindividuazione</a:t>
            </a:r>
            <a:r>
              <a:rPr lang="it-IT" sz="3000" b="1" dirty="0" smtClean="0"/>
              <a:t> (</a:t>
            </a:r>
            <a:r>
              <a:rPr lang="it-IT" sz="3000" b="1" dirty="0" err="1" smtClean="0"/>
              <a:t>Zimbardo</a:t>
            </a:r>
            <a:r>
              <a:rPr lang="it-IT" sz="3000" b="1" dirty="0" smtClean="0"/>
              <a:t>)</a:t>
            </a:r>
            <a:endParaRPr lang="it-IT" sz="3000" b="1" dirty="0"/>
          </a:p>
        </p:txBody>
      </p:sp>
      <p:sp>
        <p:nvSpPr>
          <p:cNvPr id="6" name="Rettangolo 5"/>
          <p:cNvSpPr/>
          <p:nvPr/>
        </p:nvSpPr>
        <p:spPr>
          <a:xfrm>
            <a:off x="872933" y="3380551"/>
            <a:ext cx="1838210" cy="739002"/>
          </a:xfrm>
          <a:prstGeom prst="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200" dirty="0" smtClean="0"/>
              <a:t>Responsabilità diffusa </a:t>
            </a:r>
            <a:endParaRPr lang="it-IT" sz="2200" dirty="0"/>
          </a:p>
        </p:txBody>
      </p:sp>
      <p:sp>
        <p:nvSpPr>
          <p:cNvPr id="8" name="Rettangolo 7"/>
          <p:cNvSpPr/>
          <p:nvPr/>
        </p:nvSpPr>
        <p:spPr>
          <a:xfrm>
            <a:off x="884214" y="4341115"/>
            <a:ext cx="1838210" cy="739002"/>
          </a:xfrm>
          <a:prstGeom prst="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200" dirty="0" smtClean="0"/>
              <a:t>Ampiezza del gruppo</a:t>
            </a:r>
            <a:endParaRPr lang="it-IT" sz="2200" dirty="0"/>
          </a:p>
        </p:txBody>
      </p:sp>
      <p:sp>
        <p:nvSpPr>
          <p:cNvPr id="9" name="Rettangolo 8"/>
          <p:cNvSpPr/>
          <p:nvPr/>
        </p:nvSpPr>
        <p:spPr>
          <a:xfrm>
            <a:off x="872933" y="2381101"/>
            <a:ext cx="1838210" cy="739002"/>
          </a:xfrm>
          <a:prstGeom prst="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200" dirty="0" smtClean="0"/>
              <a:t>Anonimato</a:t>
            </a:r>
            <a:endParaRPr lang="it-IT" sz="2200" dirty="0"/>
          </a:p>
        </p:txBody>
      </p:sp>
      <p:sp>
        <p:nvSpPr>
          <p:cNvPr id="10" name="Rettangolo 9"/>
          <p:cNvSpPr/>
          <p:nvPr/>
        </p:nvSpPr>
        <p:spPr>
          <a:xfrm>
            <a:off x="3345869" y="3405855"/>
            <a:ext cx="2555556" cy="739002"/>
          </a:xfrm>
          <a:prstGeom prst="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200" dirty="0" smtClean="0"/>
              <a:t>Stato psicologico di </a:t>
            </a:r>
            <a:r>
              <a:rPr lang="it-IT" sz="2200" dirty="0" err="1" smtClean="0"/>
              <a:t>deindividuazione</a:t>
            </a:r>
            <a:endParaRPr lang="it-IT" sz="2200" dirty="0"/>
          </a:p>
        </p:txBody>
      </p:sp>
      <p:sp>
        <p:nvSpPr>
          <p:cNvPr id="11" name="Rettangolo 10"/>
          <p:cNvSpPr/>
          <p:nvPr/>
        </p:nvSpPr>
        <p:spPr>
          <a:xfrm>
            <a:off x="6529053" y="3380551"/>
            <a:ext cx="1838210" cy="739002"/>
          </a:xfrm>
          <a:prstGeom prst="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200" dirty="0" smtClean="0"/>
              <a:t>Irrazionalità</a:t>
            </a:r>
            <a:endParaRPr lang="it-IT" sz="2200" dirty="0"/>
          </a:p>
        </p:txBody>
      </p:sp>
      <p:sp>
        <p:nvSpPr>
          <p:cNvPr id="12" name="Rettangolo 11"/>
          <p:cNvSpPr/>
          <p:nvPr/>
        </p:nvSpPr>
        <p:spPr>
          <a:xfrm>
            <a:off x="6540334" y="4341115"/>
            <a:ext cx="1838210" cy="739002"/>
          </a:xfrm>
          <a:prstGeom prst="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200" dirty="0" smtClean="0"/>
              <a:t>Regressione </a:t>
            </a:r>
            <a:endParaRPr lang="it-IT" sz="2200" dirty="0"/>
          </a:p>
        </p:txBody>
      </p:sp>
      <p:sp>
        <p:nvSpPr>
          <p:cNvPr id="13" name="Rettangolo 12"/>
          <p:cNvSpPr/>
          <p:nvPr/>
        </p:nvSpPr>
        <p:spPr>
          <a:xfrm>
            <a:off x="6529053" y="2381101"/>
            <a:ext cx="1838210" cy="739002"/>
          </a:xfrm>
          <a:prstGeom prst="rect">
            <a:avLst/>
          </a:prstGeom>
          <a:solidFill>
            <a:srgbClr val="660066"/>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200" dirty="0" smtClean="0"/>
              <a:t>Impulsività</a:t>
            </a:r>
            <a:endParaRPr lang="it-IT" sz="2200" dirty="0"/>
          </a:p>
        </p:txBody>
      </p:sp>
      <p:cxnSp>
        <p:nvCxnSpPr>
          <p:cNvPr id="17" name="Connettore 2 16"/>
          <p:cNvCxnSpPr>
            <a:stCxn id="8" idx="3"/>
          </p:cNvCxnSpPr>
          <p:nvPr/>
        </p:nvCxnSpPr>
        <p:spPr>
          <a:xfrm flipV="1">
            <a:off x="2722424" y="4119553"/>
            <a:ext cx="623445" cy="59106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9" name="Connettore 2 18"/>
          <p:cNvCxnSpPr>
            <a:stCxn id="9" idx="3"/>
          </p:cNvCxnSpPr>
          <p:nvPr/>
        </p:nvCxnSpPr>
        <p:spPr>
          <a:xfrm>
            <a:off x="2711143" y="2750602"/>
            <a:ext cx="634726" cy="65525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1" name="Connettore 2 20"/>
          <p:cNvCxnSpPr>
            <a:stCxn id="6" idx="3"/>
            <a:endCxn id="10" idx="1"/>
          </p:cNvCxnSpPr>
          <p:nvPr/>
        </p:nvCxnSpPr>
        <p:spPr>
          <a:xfrm>
            <a:off x="2711143" y="3750052"/>
            <a:ext cx="634726" cy="2530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3" name="Connettore 2 22"/>
          <p:cNvCxnSpPr>
            <a:stCxn id="10" idx="3"/>
            <a:endCxn id="11" idx="1"/>
          </p:cNvCxnSpPr>
          <p:nvPr/>
        </p:nvCxnSpPr>
        <p:spPr>
          <a:xfrm flipV="1">
            <a:off x="5901425" y="3750052"/>
            <a:ext cx="627628" cy="2530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5" name="Connettore 2 24"/>
          <p:cNvCxnSpPr>
            <a:endCxn id="13" idx="1"/>
          </p:cNvCxnSpPr>
          <p:nvPr/>
        </p:nvCxnSpPr>
        <p:spPr>
          <a:xfrm rot="5400000" flipH="1" flipV="1">
            <a:off x="5887613" y="2764415"/>
            <a:ext cx="655253" cy="62762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7" name="Connettore 2 26"/>
          <p:cNvCxnSpPr>
            <a:endCxn id="12" idx="1"/>
          </p:cNvCxnSpPr>
          <p:nvPr/>
        </p:nvCxnSpPr>
        <p:spPr>
          <a:xfrm>
            <a:off x="5901425" y="4144857"/>
            <a:ext cx="638909" cy="56575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1" name="Rettangolo 30"/>
          <p:cNvSpPr/>
          <p:nvPr/>
        </p:nvSpPr>
        <p:spPr>
          <a:xfrm>
            <a:off x="6489378" y="1295743"/>
            <a:ext cx="1838210" cy="73900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200" dirty="0" smtClean="0">
                <a:solidFill>
                  <a:schemeClr val="tx1"/>
                </a:solidFill>
              </a:rPr>
              <a:t>Output</a:t>
            </a:r>
            <a:endParaRPr lang="it-IT" sz="2200" dirty="0">
              <a:solidFill>
                <a:schemeClr val="tx1"/>
              </a:solidFill>
            </a:endParaRPr>
          </a:p>
        </p:txBody>
      </p:sp>
      <p:sp>
        <p:nvSpPr>
          <p:cNvPr id="32" name="Rettangolo 31"/>
          <p:cNvSpPr/>
          <p:nvPr/>
        </p:nvSpPr>
        <p:spPr>
          <a:xfrm>
            <a:off x="3652895" y="1295743"/>
            <a:ext cx="1838210" cy="73900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200" dirty="0" smtClean="0">
                <a:solidFill>
                  <a:schemeClr val="tx1"/>
                </a:solidFill>
              </a:rPr>
              <a:t>Cambiamenti psicologici</a:t>
            </a:r>
            <a:endParaRPr lang="it-IT" sz="2200" dirty="0">
              <a:solidFill>
                <a:schemeClr val="tx1"/>
              </a:solidFill>
            </a:endParaRPr>
          </a:p>
        </p:txBody>
      </p:sp>
      <p:sp>
        <p:nvSpPr>
          <p:cNvPr id="33" name="Rettangolo 32"/>
          <p:cNvSpPr/>
          <p:nvPr/>
        </p:nvSpPr>
        <p:spPr>
          <a:xfrm>
            <a:off x="884214" y="1295743"/>
            <a:ext cx="1838210" cy="739002"/>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200" dirty="0" smtClean="0">
                <a:solidFill>
                  <a:schemeClr val="tx1"/>
                </a:solidFill>
              </a:rPr>
              <a:t>Input</a:t>
            </a:r>
            <a:endParaRPr lang="it-IT" sz="2200" dirty="0">
              <a:solidFill>
                <a:schemeClr val="tx1"/>
              </a:solidFill>
            </a:endParaRPr>
          </a:p>
        </p:txBody>
      </p:sp>
      <p:sp>
        <p:nvSpPr>
          <p:cNvPr id="20" name="Segnaposto numero diapositiva 19"/>
          <p:cNvSpPr>
            <a:spLocks noGrp="1"/>
          </p:cNvSpPr>
          <p:nvPr>
            <p:ph type="sldNum" sz="quarter" idx="12"/>
          </p:nvPr>
        </p:nvSpPr>
        <p:spPr/>
        <p:txBody>
          <a:bodyPr/>
          <a:lstStyle/>
          <a:p>
            <a:fld id="{56D30F9B-B80C-7845-98C8-BFF4F9F68C62}" type="slidenum">
              <a:rPr lang="it-IT" smtClean="0"/>
              <a:pPr/>
              <a:t>9</a:t>
            </a:fld>
            <a:endParaRPr lang="it-IT"/>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0"/>
            <a:ext cx="8229600" cy="4861387"/>
          </a:xfrm>
        </p:spPr>
        <p:txBody>
          <a:bodyPr>
            <a:noAutofit/>
          </a:bodyPr>
          <a:lstStyle/>
          <a:p>
            <a:pPr marL="354013" indent="-354013" algn="just">
              <a:buNone/>
            </a:pPr>
            <a:r>
              <a:rPr lang="it-IT" sz="2800" dirty="0" smtClean="0"/>
              <a:t>Esperimento di </a:t>
            </a:r>
            <a:r>
              <a:rPr lang="it-IT" sz="2800" dirty="0" err="1" smtClean="0"/>
              <a:t>Moscovici</a:t>
            </a:r>
            <a:r>
              <a:rPr lang="it-IT" sz="2800" dirty="0" smtClean="0"/>
              <a:t> e </a:t>
            </a:r>
            <a:r>
              <a:rPr lang="it-IT" sz="2800" dirty="0" err="1" smtClean="0"/>
              <a:t>Personnaz</a:t>
            </a:r>
            <a:endParaRPr lang="it-IT" sz="2800" dirty="0" smtClean="0"/>
          </a:p>
          <a:p>
            <a:pPr marL="354013" indent="-354013" algn="just"/>
            <a:r>
              <a:rPr lang="it-IT" sz="2800" dirty="0" smtClean="0"/>
              <a:t>Uso del paradigma </a:t>
            </a:r>
            <a:r>
              <a:rPr lang="it-IT" sz="2800" dirty="0" err="1" smtClean="0"/>
              <a:t>blu-verde</a:t>
            </a:r>
            <a:endParaRPr lang="it-IT" sz="2800" dirty="0" smtClean="0"/>
          </a:p>
          <a:p>
            <a:pPr marL="354013" indent="-354013" algn="just"/>
            <a:r>
              <a:rPr lang="it-IT" sz="2800" dirty="0" smtClean="0"/>
              <a:t>Il collaboratore che rispondeva sempre “verde” era rappresentativo della popolazione generale (l’82% delle persone risponde come lui) o non rappresentativo (il 18% della popolazione risponde come lui.</a:t>
            </a:r>
          </a:p>
          <a:p>
            <a:pPr marL="354013" indent="-354013" algn="just"/>
            <a:r>
              <a:rPr lang="it-IT" sz="2800" dirty="0" smtClean="0"/>
              <a:t>I partecipanti dovevano dire quale era il colore postumo, ovvero il colore che si vede quando scompare la diapositiva.</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90</a:t>
            </a:fld>
            <a:endParaRPr lang="it-IT" dirty="0">
              <a:solidFill>
                <a:srgbClr val="000000"/>
              </a:solidFill>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2"/>
            <a:ext cx="8229600" cy="577860"/>
          </a:xfrm>
        </p:spPr>
        <p:txBody>
          <a:bodyPr>
            <a:noAutofit/>
          </a:bodyPr>
          <a:lstStyle/>
          <a:p>
            <a:pPr marL="354013" indent="-354013" algn="just">
              <a:buNone/>
            </a:pPr>
            <a:r>
              <a:rPr lang="it-IT" sz="2600" dirty="0" smtClean="0"/>
              <a:t>Diapositiva blu</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91</a:t>
            </a:fld>
            <a:endParaRPr lang="it-IT" dirty="0">
              <a:solidFill>
                <a:srgbClr val="000000"/>
              </a:solidFill>
            </a:endParaRPr>
          </a:p>
        </p:txBody>
      </p:sp>
      <p:sp>
        <p:nvSpPr>
          <p:cNvPr id="9" name="Rettangolo 8"/>
          <p:cNvSpPr/>
          <p:nvPr/>
        </p:nvSpPr>
        <p:spPr>
          <a:xfrm>
            <a:off x="2415580" y="1158050"/>
            <a:ext cx="4320000" cy="4320000"/>
          </a:xfrm>
          <a:prstGeom prst="rect">
            <a:avLst/>
          </a:prstGeom>
          <a:solidFill>
            <a:srgbClr val="0000D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5778490"/>
            <a:ext cx="8229600" cy="577860"/>
          </a:xfrm>
        </p:spPr>
        <p:txBody>
          <a:bodyPr>
            <a:noAutofit/>
          </a:bodyPr>
          <a:lstStyle/>
          <a:p>
            <a:pPr marL="354013" indent="-354013" algn="just">
              <a:buNone/>
            </a:pPr>
            <a:r>
              <a:rPr lang="it-IT" sz="2600" dirty="0" smtClean="0"/>
              <a:t>Colore postumo giallo arancio</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92</a:t>
            </a:fld>
            <a:endParaRPr lang="it-IT"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2"/>
            <a:ext cx="8229600" cy="577860"/>
          </a:xfrm>
        </p:spPr>
        <p:txBody>
          <a:bodyPr>
            <a:noAutofit/>
          </a:bodyPr>
          <a:lstStyle/>
          <a:p>
            <a:pPr marL="354013" indent="-354013" algn="just">
              <a:buNone/>
            </a:pPr>
            <a:r>
              <a:rPr lang="it-IT" sz="2600" dirty="0" smtClean="0"/>
              <a:t>Diapositiva verde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93</a:t>
            </a:fld>
            <a:endParaRPr lang="it-IT" dirty="0">
              <a:solidFill>
                <a:srgbClr val="000000"/>
              </a:solidFill>
            </a:endParaRPr>
          </a:p>
        </p:txBody>
      </p:sp>
      <p:sp>
        <p:nvSpPr>
          <p:cNvPr id="9" name="Rettangolo 8"/>
          <p:cNvSpPr/>
          <p:nvPr/>
        </p:nvSpPr>
        <p:spPr>
          <a:xfrm>
            <a:off x="2415580" y="1158050"/>
            <a:ext cx="4320000" cy="432000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94</a:t>
            </a:fld>
            <a:endParaRPr lang="it-IT" dirty="0">
              <a:solidFill>
                <a:srgbClr val="000000"/>
              </a:solidFill>
            </a:endParaRPr>
          </a:p>
        </p:txBody>
      </p:sp>
      <p:sp>
        <p:nvSpPr>
          <p:cNvPr id="4" name="Segnaposto contenuto 2"/>
          <p:cNvSpPr txBox="1">
            <a:spLocks/>
          </p:cNvSpPr>
          <p:nvPr/>
        </p:nvSpPr>
        <p:spPr>
          <a:xfrm>
            <a:off x="457200" y="5778490"/>
            <a:ext cx="8229600" cy="577860"/>
          </a:xfrm>
          <a:prstGeom prst="rect">
            <a:avLst/>
          </a:prstGeom>
        </p:spPr>
        <p:txBody>
          <a:bodyPr vert="horz" lIns="91440" tIns="45720" rIns="91440" bIns="45720" rtlCol="0">
            <a:noAutofit/>
          </a:bodyPr>
          <a:lstStyle/>
          <a:p>
            <a:pPr marL="354013" marR="0" lvl="0" indent="-354013" algn="just" defTabSz="457200" rtl="0" eaLnBrk="1" fontAlgn="auto" latinLnBrk="0" hangingPunct="1">
              <a:lnSpc>
                <a:spcPct val="100000"/>
              </a:lnSpc>
              <a:spcBef>
                <a:spcPct val="20000"/>
              </a:spcBef>
              <a:spcAft>
                <a:spcPts val="0"/>
              </a:spcAft>
              <a:buClrTx/>
              <a:buSzTx/>
              <a:buFont typeface="Arial"/>
              <a:buNone/>
              <a:tabLst/>
              <a:defRPr/>
            </a:pPr>
            <a:r>
              <a:rPr kumimoji="0" lang="it-IT" sz="2600" b="0" i="0" u="none" strike="noStrike" kern="1200" cap="none" spc="0" normalizeH="0" baseline="0" noProof="0" dirty="0" smtClean="0">
                <a:ln>
                  <a:noFill/>
                </a:ln>
                <a:solidFill>
                  <a:schemeClr val="tx1"/>
                </a:solidFill>
                <a:effectLst/>
                <a:uLnTx/>
                <a:uFillTx/>
                <a:latin typeface="+mn-lt"/>
                <a:ea typeface="+mn-ea"/>
                <a:cs typeface="+mn-cs"/>
              </a:rPr>
              <a:t>Colore postumo rosso carminio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0"/>
            <a:ext cx="8229600" cy="4861387"/>
          </a:xfrm>
        </p:spPr>
        <p:txBody>
          <a:bodyPr>
            <a:noAutofit/>
          </a:bodyPr>
          <a:lstStyle/>
          <a:p>
            <a:pPr marL="354013" indent="-354013" algn="just">
              <a:buNone/>
            </a:pPr>
            <a:r>
              <a:rPr lang="it-IT" sz="2800" dirty="0" smtClean="0"/>
              <a:t>Esperimento di </a:t>
            </a:r>
            <a:r>
              <a:rPr lang="it-IT" sz="2800" dirty="0" err="1" smtClean="0"/>
              <a:t>Moscovici</a:t>
            </a:r>
            <a:r>
              <a:rPr lang="it-IT" sz="2800" dirty="0" smtClean="0"/>
              <a:t> e </a:t>
            </a:r>
            <a:r>
              <a:rPr lang="it-IT" sz="2800" dirty="0" err="1" smtClean="0"/>
              <a:t>Personnaz</a:t>
            </a:r>
            <a:endParaRPr lang="it-IT" sz="2800" dirty="0" smtClean="0"/>
          </a:p>
          <a:p>
            <a:pPr marL="354013" indent="-354013" algn="just"/>
            <a:r>
              <a:rPr lang="it-IT" sz="2800" dirty="0" smtClean="0"/>
              <a:t>I soggetti nella condizione di maggioranza avevano uno spostamento scarso o nullo nella percezione cromatica dell’immagine postuma (dichiaravano giallo-arancio).</a:t>
            </a:r>
          </a:p>
          <a:p>
            <a:pPr marL="354013" indent="-354013" algn="just"/>
            <a:r>
              <a:rPr lang="it-IT" sz="2800" dirty="0" smtClean="0"/>
              <a:t>I soggetti nella condizione di minoranza, nella percezione dell’immagine postuma, si spostavano verso il rosso carminio.</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95</a:t>
            </a:fld>
            <a:endParaRPr lang="it-IT" dirty="0">
              <a:solidFill>
                <a:srgbClr val="000000"/>
              </a:solidFill>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0"/>
            <a:ext cx="8229600" cy="5421733"/>
          </a:xfrm>
        </p:spPr>
        <p:txBody>
          <a:bodyPr>
            <a:noAutofit/>
          </a:bodyPr>
          <a:lstStyle/>
          <a:p>
            <a:pPr marL="354013" indent="-354013" algn="just">
              <a:buNone/>
            </a:pPr>
            <a:r>
              <a:rPr lang="it-IT" sz="2800" dirty="0" smtClean="0"/>
              <a:t>Risultati contrastanti</a:t>
            </a:r>
          </a:p>
          <a:p>
            <a:pPr marL="354013" indent="-354013" algn="just"/>
            <a:r>
              <a:rPr lang="it-IT" sz="2800" dirty="0" err="1" smtClean="0"/>
              <a:t>Doms</a:t>
            </a:r>
            <a:r>
              <a:rPr lang="it-IT" sz="2800" dirty="0" smtClean="0"/>
              <a:t> e </a:t>
            </a:r>
            <a:r>
              <a:rPr lang="it-IT" sz="2800" dirty="0" err="1" smtClean="0"/>
              <a:t>van</a:t>
            </a:r>
            <a:r>
              <a:rPr lang="it-IT" sz="2800" dirty="0" smtClean="0"/>
              <a:t> </a:t>
            </a:r>
            <a:r>
              <a:rPr lang="it-IT" sz="2800" dirty="0" err="1" smtClean="0"/>
              <a:t>Avermaet</a:t>
            </a:r>
            <a:r>
              <a:rPr lang="it-IT" sz="2800" dirty="0" smtClean="0"/>
              <a:t> trovano gli stessi spostanti sia nella maggioranza sia nella minoranza.</a:t>
            </a:r>
          </a:p>
          <a:p>
            <a:pPr marL="354013" indent="-354013" algn="just"/>
            <a:r>
              <a:rPr lang="it-IT" sz="2800" dirty="0" smtClean="0"/>
              <a:t>Sorrentino </a:t>
            </a:r>
            <a:r>
              <a:rPr lang="it-IT" sz="2800" dirty="0" err="1" smtClean="0"/>
              <a:t>et</a:t>
            </a:r>
            <a:r>
              <a:rPr lang="it-IT" sz="2800" dirty="0" smtClean="0"/>
              <a:t> al. Non trovano cambiamenti attendibili.</a:t>
            </a:r>
          </a:p>
          <a:p>
            <a:pPr marL="354013" indent="-354013" algn="just"/>
            <a:r>
              <a:rPr lang="it-IT" sz="2800" dirty="0" smtClean="0"/>
              <a:t>Martin non trova differenze tra maggioranza e minoranza.</a:t>
            </a:r>
          </a:p>
          <a:p>
            <a:pPr marL="354013" indent="-354013" algn="just">
              <a:buNone/>
            </a:pPr>
            <a:endParaRPr lang="it-IT" sz="2800" dirty="0" smtClean="0"/>
          </a:p>
          <a:p>
            <a:pPr marL="0" indent="0" algn="just">
              <a:buNone/>
            </a:pPr>
            <a:r>
              <a:rPr lang="it-IT" sz="2800" dirty="0" smtClean="0"/>
              <a:t>I soggetti più sospettosi, probabilmente perché dedicavano più attenzione alla diapositiva, erano gli unici a subire un cambiamento.</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96</a:t>
            </a:fld>
            <a:endParaRPr lang="it-IT" dirty="0">
              <a:solidFill>
                <a:srgbClr val="000000"/>
              </a:solidFill>
            </a:endParaRP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56814"/>
            <a:ext cx="8229600" cy="6601570"/>
          </a:xfrm>
        </p:spPr>
        <p:txBody>
          <a:bodyPr>
            <a:noAutofit/>
          </a:bodyPr>
          <a:lstStyle/>
          <a:p>
            <a:pPr marL="354013" indent="-354013" algn="just">
              <a:buNone/>
            </a:pPr>
            <a:r>
              <a:rPr lang="it-IT" sz="2800" dirty="0" smtClean="0"/>
              <a:t>Esperimento di </a:t>
            </a:r>
            <a:r>
              <a:rPr lang="it-IT" sz="2800" dirty="0" err="1" smtClean="0"/>
              <a:t>Moscovici</a:t>
            </a:r>
            <a:r>
              <a:rPr lang="it-IT" sz="2800" dirty="0" smtClean="0"/>
              <a:t> e </a:t>
            </a:r>
            <a:r>
              <a:rPr lang="it-IT" sz="2800" dirty="0" err="1" smtClean="0"/>
              <a:t>Personnaz</a:t>
            </a:r>
            <a:endParaRPr lang="it-IT" sz="2800" dirty="0" smtClean="0"/>
          </a:p>
          <a:p>
            <a:pPr marL="354013" indent="-354013" algn="just"/>
            <a:r>
              <a:rPr lang="it-IT" sz="2800" dirty="0" smtClean="0"/>
              <a:t>Una siluette ambigua del viso di Lenin appare su uno sfondo rosso.</a:t>
            </a:r>
          </a:p>
          <a:p>
            <a:pPr marL="354013" indent="-354013" algn="just"/>
            <a:r>
              <a:rPr lang="it-IT" sz="2800" dirty="0" smtClean="0"/>
              <a:t>Il collaboratore (che proviene dalla maggioranza o dalla minoranza) dichiara di vedere Lenin.</a:t>
            </a:r>
          </a:p>
          <a:p>
            <a:pPr marL="354013" indent="-354013" algn="just"/>
            <a:r>
              <a:rPr lang="it-IT" sz="2800" dirty="0" smtClean="0"/>
              <a:t>Il partecipante in privato deve indicare il colore della diapositiva e l’immagine postuma.</a:t>
            </a:r>
          </a:p>
          <a:p>
            <a:pPr marL="354013" indent="-354013" algn="just"/>
            <a:r>
              <a:rPr lang="it-IT" sz="2800" dirty="0" smtClean="0"/>
              <a:t>I soggetti nella condizione di minoranza percepiscono il rosso e il verde (colore postumo) con più evidenza rispetto a quelli nella condizione di minoranza.</a:t>
            </a:r>
          </a:p>
          <a:p>
            <a:pPr marL="354013" indent="-354013" algn="just">
              <a:buNone/>
            </a:pPr>
            <a:endParaRPr lang="it-IT" sz="2800" dirty="0" smtClean="0"/>
          </a:p>
          <a:p>
            <a:pPr marL="0" indent="0" algn="just">
              <a:buNone/>
            </a:pPr>
            <a:r>
              <a:rPr lang="it-IT" sz="2800" dirty="0" smtClean="0"/>
              <a:t>In questi casi, non può essere invocata la sospettosità come spiegazione poiché i collaboratori riferiscono un’interpretazione corretta e plausibile.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97</a:t>
            </a:fld>
            <a:endParaRPr lang="it-IT" dirty="0">
              <a:solidFill>
                <a:srgbClr val="000000"/>
              </a:solidFill>
            </a:endParaRP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0"/>
            <a:ext cx="8229600" cy="5932269"/>
          </a:xfrm>
        </p:spPr>
        <p:txBody>
          <a:bodyPr>
            <a:noAutofit/>
          </a:bodyPr>
          <a:lstStyle/>
          <a:p>
            <a:pPr marL="354013" indent="-354013" algn="just"/>
            <a:r>
              <a:rPr lang="it-IT" sz="2800" dirty="0" smtClean="0"/>
              <a:t>Secondo </a:t>
            </a:r>
            <a:r>
              <a:rPr lang="it-IT" sz="2800" dirty="0" err="1" smtClean="0"/>
              <a:t>Moscovici</a:t>
            </a:r>
            <a:r>
              <a:rPr lang="it-IT" sz="2800" dirty="0" smtClean="0"/>
              <a:t>, la minoranza ha effetto perché innesca un lavoro cognitivo che si traduce in un cambiamento interiorizzato dell’atteggiamento, mentre la maggioranza determina solo un’adesione superficiale.</a:t>
            </a:r>
          </a:p>
          <a:p>
            <a:pPr marL="354013" indent="-354013" algn="just"/>
            <a:r>
              <a:rPr lang="it-IT" sz="2800" dirty="0" smtClean="0"/>
              <a:t>Secondo </a:t>
            </a:r>
            <a:r>
              <a:rPr lang="it-IT" sz="2800" dirty="0" err="1" smtClean="0"/>
              <a:t>Mackie</a:t>
            </a:r>
            <a:r>
              <a:rPr lang="it-IT" sz="2800" dirty="0" smtClean="0"/>
              <a:t>, la maggioranza stimola un’elaborazione più sistematica, mentre la minoranza stimola un’elaborazione euristica.</a:t>
            </a:r>
          </a:p>
          <a:p>
            <a:pPr marL="354013" indent="-354013" algn="just">
              <a:buNone/>
            </a:pPr>
            <a:r>
              <a:rPr lang="it-IT" sz="2800" dirty="0" smtClean="0"/>
              <a:t>	</a:t>
            </a:r>
            <a:r>
              <a:rPr lang="it-IT" sz="2800" dirty="0" err="1" smtClean="0"/>
              <a:t>Mackie</a:t>
            </a:r>
            <a:r>
              <a:rPr lang="it-IT" sz="2800" dirty="0" smtClean="0"/>
              <a:t> ha trovato che le argomentazioni della maggioranza producevano un cambiamento dell’atteggiamento più sostanziale, dopo il test, a distanza di una settimana, sulla questione focale e su quella collegata.</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98</a:t>
            </a:fld>
            <a:endParaRPr lang="it-IT" dirty="0">
              <a:solidFill>
                <a:srgbClr val="000000"/>
              </a:solidFill>
            </a:endParaRP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56430"/>
            <a:ext cx="8229600" cy="5932269"/>
          </a:xfrm>
        </p:spPr>
        <p:txBody>
          <a:bodyPr>
            <a:noAutofit/>
          </a:bodyPr>
          <a:lstStyle/>
          <a:p>
            <a:pPr marL="0" indent="0" algn="just">
              <a:buNone/>
            </a:pPr>
            <a:r>
              <a:rPr lang="it-IT" sz="2800" dirty="0" smtClean="0"/>
              <a:t>La minoranza genera modalità di pensiero più creative e divergenti mentre la maggioranza genera modalità di pensiero più focalizzate e convergenti.</a:t>
            </a:r>
          </a:p>
          <a:p>
            <a:pPr marL="354013" indent="-354013" algn="just">
              <a:buNone/>
            </a:pPr>
            <a:r>
              <a:rPr lang="it-IT" sz="2800" dirty="0" smtClean="0"/>
              <a:t>Secondo </a:t>
            </a:r>
            <a:r>
              <a:rPr lang="it-IT" sz="2800" dirty="0" err="1" smtClean="0"/>
              <a:t>Nemeth</a:t>
            </a:r>
            <a:r>
              <a:rPr lang="it-IT" sz="2800" dirty="0" smtClean="0"/>
              <a:t>:</a:t>
            </a:r>
          </a:p>
          <a:p>
            <a:pPr marL="354013" indent="-354013" algn="just"/>
            <a:r>
              <a:rPr lang="it-IT" sz="2800" dirty="0" smtClean="0"/>
              <a:t>Nella condizione di maggioranza, quando ascoltiamo un punto di vista diverso rispetto al nostro ci troviamo in una condizione di ansia. Questa condizione genera attenzione ridotta e quindi ci focalizziamo su un dato compito focalizzandoci su ciò che dice la maggioranza (pensiero convergente).</a:t>
            </a:r>
          </a:p>
          <a:p>
            <a:pPr marL="354013" indent="-354013" algn="just"/>
            <a:r>
              <a:rPr lang="it-IT" sz="2800" dirty="0" smtClean="0"/>
              <a:t>Nella condizione di minoranza, non si genera ansia e, quindi, si possono prendere in considerazione opinioni diverse.</a:t>
            </a:r>
          </a:p>
        </p:txBody>
      </p:sp>
      <p:sp>
        <p:nvSpPr>
          <p:cNvPr id="6" name="Segnaposto numero diapositiva 5"/>
          <p:cNvSpPr>
            <a:spLocks noGrp="1"/>
          </p:cNvSpPr>
          <p:nvPr>
            <p:ph type="sldNum" sz="quarter" idx="12"/>
          </p:nvPr>
        </p:nvSpPr>
        <p:spPr/>
        <p:txBody>
          <a:bodyPr/>
          <a:lstStyle/>
          <a:p>
            <a:fld id="{56D30F9B-B80C-7845-98C8-BFF4F9F68C62}" type="slidenum">
              <a:rPr lang="it-IT" smtClean="0">
                <a:solidFill>
                  <a:srgbClr val="000000"/>
                </a:solidFill>
              </a:rPr>
              <a:pPr/>
              <a:t>99</a:t>
            </a:fld>
            <a:endParaRPr lang="it-IT" dirty="0">
              <a:solidFill>
                <a:srgbClr val="000000"/>
              </a:solidFill>
            </a:endParaRPr>
          </a:p>
        </p:txBody>
      </p:sp>
    </p:spTree>
  </p:cSld>
  <p:clrMapOvr>
    <a:masterClrMapping/>
  </p:clrMapOvr>
</p:sld>
</file>

<file path=ppt/theme/theme1.xml><?xml version="1.0" encoding="utf-8"?>
<a:theme xmlns:a="http://schemas.openxmlformats.org/drawingml/2006/main" name="Tema di Office">
  <a:themeElements>
    <a:clrScheme name="Impostazioni personalizzate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1055</TotalTime>
  <Words>11988</Words>
  <Application>Microsoft Macintosh PowerPoint</Application>
  <PresentationFormat>Presentazione su schermo (4:3)</PresentationFormat>
  <Paragraphs>1430</Paragraphs>
  <Slides>184</Slides>
  <Notes>2</Notes>
  <HiddenSlides>0</HiddenSlides>
  <MMClips>0</MMClips>
  <ScaleCrop>false</ScaleCrop>
  <HeadingPairs>
    <vt:vector size="6" baseType="variant">
      <vt:variant>
        <vt:lpstr>Modello struttura</vt:lpstr>
      </vt:variant>
      <vt:variant>
        <vt:i4>1</vt:i4>
      </vt:variant>
      <vt:variant>
        <vt:lpstr>Server OLE incorporati</vt:lpstr>
      </vt:variant>
      <vt:variant>
        <vt:i4>3</vt:i4>
      </vt:variant>
      <vt:variant>
        <vt:lpstr>Titoli diapositive</vt:lpstr>
      </vt:variant>
      <vt:variant>
        <vt:i4>184</vt:i4>
      </vt:variant>
    </vt:vector>
  </HeadingPairs>
  <TitlesOfParts>
    <vt:vector size="188" baseType="lpstr">
      <vt:lpstr>Tema di Office</vt:lpstr>
      <vt:lpstr>Documento</vt:lpstr>
      <vt:lpstr>Documento di Microsoft Word 97 - 2004</vt:lpstr>
      <vt:lpstr>Grafico di Microsoft Graph</vt:lpstr>
      <vt:lpstr>Psicologia dei gruppi sociali</vt:lpstr>
      <vt:lpstr>Testi di riferimento</vt:lpstr>
      <vt:lpstr>La realtà dei gruppi</vt:lpstr>
      <vt:lpstr>La relazione tra l’individuo e il gruppo</vt:lpstr>
      <vt:lpstr>Continuum interpersonale-intergruppi</vt:lpstr>
      <vt:lpstr>Diapositiva 6</vt:lpstr>
      <vt:lpstr>Diapositiva 7</vt:lpstr>
      <vt:lpstr>La folla</vt:lpstr>
      <vt:lpstr>Teoria della deindividuazione (Zimbardo)</vt:lpstr>
      <vt:lpstr>Diapositiva 10</vt:lpstr>
      <vt:lpstr>Diapositiva 11</vt:lpstr>
      <vt:lpstr>Diapositiva 12</vt:lpstr>
      <vt:lpstr>La folla nella prospettiva intergruppi</vt:lpstr>
      <vt:lpstr>Processi elementari dei gruppi</vt:lpstr>
      <vt:lpstr>Diventare membri di un gruppo</vt:lpstr>
      <vt:lpstr>Ricognizione iniziale del gruppo</vt:lpstr>
      <vt:lpstr>Cambiamenti nel concetto di sé</vt:lpstr>
      <vt:lpstr>Iniziazione</vt:lpstr>
      <vt:lpstr>Diapositiva 19</vt:lpstr>
      <vt:lpstr>Diapositiva 20</vt:lpstr>
      <vt:lpstr>Interdipendenza</vt:lpstr>
      <vt:lpstr>Interdipendenza del destino</vt:lpstr>
      <vt:lpstr>Diapositiva 23</vt:lpstr>
      <vt:lpstr>Interdipendenza del compito</vt:lpstr>
      <vt:lpstr>Diapositiva 25</vt:lpstr>
      <vt:lpstr>Diapositiva 26</vt:lpstr>
      <vt:lpstr>Diapositiva 27</vt:lpstr>
      <vt:lpstr>Processi di interazione</vt:lpstr>
      <vt:lpstr>Diapositiva 29</vt:lpstr>
      <vt:lpstr>Diapositiva 30</vt:lpstr>
      <vt:lpstr>Interaction Process Analysis</vt:lpstr>
      <vt:lpstr>Coesione del gruppo</vt:lpstr>
      <vt:lpstr>Diapositiva 33</vt:lpstr>
      <vt:lpstr>Diapositiva 34</vt:lpstr>
      <vt:lpstr>Diapositiva 35</vt:lpstr>
      <vt:lpstr>Diapositiva 36</vt:lpstr>
      <vt:lpstr>Le norme di gruppo</vt:lpstr>
      <vt:lpstr>Diapositiva 38</vt:lpstr>
      <vt:lpstr>Diapositiva 39</vt:lpstr>
      <vt:lpstr>Spetti strutturali dei gruppi</vt:lpstr>
      <vt:lpstr>La differenziazione di ruolo</vt:lpstr>
      <vt:lpstr>Diapositiva 42</vt:lpstr>
      <vt:lpstr>La differenziazione di status</vt:lpstr>
      <vt:lpstr>Diapositiva 44</vt:lpstr>
      <vt:lpstr>Diapositiva 45</vt:lpstr>
      <vt:lpstr>Teoria del confronto sociale</vt:lpstr>
      <vt:lpstr>Diapositiva 47</vt:lpstr>
      <vt:lpstr>Diapositiva 48</vt:lpstr>
      <vt:lpstr>Diapositiva 49</vt:lpstr>
      <vt:lpstr>Diapositiva 50</vt:lpstr>
      <vt:lpstr>Diapositiva 51</vt:lpstr>
      <vt:lpstr>Diapositiva 52</vt:lpstr>
      <vt:lpstr>La leadership</vt:lpstr>
      <vt:lpstr>Personalità vs. situazione</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Le reti di comunicazione</vt:lpstr>
      <vt:lpstr>L’influenza sociale</vt:lpstr>
      <vt:lpstr>L’influenza della maggioranza</vt:lpstr>
      <vt:lpstr>Diapositiva 70</vt:lpstr>
      <vt:lpstr>Diapositiva 71</vt:lpstr>
      <vt:lpstr>Diapositiva 72</vt:lpstr>
      <vt:lpstr>Spiegazioni del conformismo</vt:lpstr>
      <vt:lpstr>Diapositiva 74</vt:lpstr>
      <vt:lpstr>Diapositiva 75</vt:lpstr>
      <vt:lpstr>Diapositiva 76</vt:lpstr>
      <vt:lpstr>Diapositiva 77</vt:lpstr>
      <vt:lpstr>Diapositiva 78</vt:lpstr>
      <vt:lpstr>Diapositiva 79</vt:lpstr>
      <vt:lpstr>Uniformità e devianza</vt:lpstr>
      <vt:lpstr>Diapositiva 81</vt:lpstr>
      <vt:lpstr>L’influenza della minoranza</vt:lpstr>
      <vt:lpstr>Diapositiva 83</vt:lpstr>
      <vt:lpstr>Diapositiva 84</vt:lpstr>
      <vt:lpstr>Diapositiva 85</vt:lpstr>
      <vt:lpstr>Diapositiva 86</vt:lpstr>
      <vt:lpstr>Processi di influenza</vt:lpstr>
      <vt:lpstr>Diapositiva 88</vt:lpstr>
      <vt:lpstr>Diapositiva 89</vt:lpstr>
      <vt:lpstr>Diapositiva 90</vt:lpstr>
      <vt:lpstr>Diapositiva 91</vt:lpstr>
      <vt:lpstr>Diapositiva 92</vt:lpstr>
      <vt:lpstr>Diapositiva 93</vt:lpstr>
      <vt:lpstr>Diapositiva 94</vt:lpstr>
      <vt:lpstr>Diapositiva 95</vt:lpstr>
      <vt:lpstr>Diapositiva 96</vt:lpstr>
      <vt:lpstr>Diapositiva 97</vt:lpstr>
      <vt:lpstr>Diapositiva 98</vt:lpstr>
      <vt:lpstr>Diapositiva 99</vt:lpstr>
      <vt:lpstr>Diapositiva 100</vt:lpstr>
      <vt:lpstr>Diapositiva 101</vt:lpstr>
      <vt:lpstr>Diapositiva 102</vt:lpstr>
      <vt:lpstr>Diapositiva 103</vt:lpstr>
      <vt:lpstr>Gli studi di Sherif nei campi estivi</vt:lpstr>
      <vt:lpstr>Scelte spontanee di amicizia interpersonale</vt:lpstr>
      <vt:lpstr>Formazione del gruppo</vt:lpstr>
      <vt:lpstr>Competizione intergruppi</vt:lpstr>
      <vt:lpstr>Diapositiva 108</vt:lpstr>
      <vt:lpstr>Diapositiva 109</vt:lpstr>
      <vt:lpstr>Diapositiva 110</vt:lpstr>
      <vt:lpstr>Riduzione del conflitto</vt:lpstr>
      <vt:lpstr>Diapositiva 112</vt:lpstr>
      <vt:lpstr>Diapositiva 113</vt:lpstr>
      <vt:lpstr>Esempio </vt:lpstr>
      <vt:lpstr>Diapositiva 115</vt:lpstr>
      <vt:lpstr>Esempio </vt:lpstr>
      <vt:lpstr>Diapositiva 117</vt:lpstr>
      <vt:lpstr>Diapositiva 118</vt:lpstr>
      <vt:lpstr>Diapositiva 119</vt:lpstr>
      <vt:lpstr>Diapositiva 120</vt:lpstr>
      <vt:lpstr>Diapositiva 121</vt:lpstr>
      <vt:lpstr>Diapositiva 122</vt:lpstr>
      <vt:lpstr>Diapositiva 123</vt:lpstr>
      <vt:lpstr>Tabella 2. Risultati della prima (Ia e IIa) e della seconda (Ib e IIb) prova </vt:lpstr>
      <vt:lpstr>Diapositiva 125</vt:lpstr>
      <vt:lpstr>Diapositiva 126</vt:lpstr>
      <vt:lpstr>Diapositiva 127</vt:lpstr>
      <vt:lpstr>Diapositiva 128</vt:lpstr>
      <vt:lpstr>Diapositiva 129</vt:lpstr>
      <vt:lpstr>Diapositiva 130</vt:lpstr>
      <vt:lpstr>Diapositiva 131</vt:lpstr>
      <vt:lpstr>Diapositiva 132</vt:lpstr>
      <vt:lpstr>Diapositiva 133</vt:lpstr>
      <vt:lpstr>Diapositiva 134</vt:lpstr>
      <vt:lpstr>Diapositiva 135</vt:lpstr>
      <vt:lpstr>Diapositiva 136</vt:lpstr>
      <vt:lpstr>Diapositiva 137</vt:lpstr>
      <vt:lpstr>Diapositiva 138</vt:lpstr>
      <vt:lpstr>La teoria dell’identità sociale (Tajfel, 1978)</vt:lpstr>
      <vt:lpstr>Diapositiva 140</vt:lpstr>
      <vt:lpstr>Individui versus gruppi</vt:lpstr>
      <vt:lpstr>Produttività</vt:lpstr>
      <vt:lpstr>Diapositiva 143</vt:lpstr>
      <vt:lpstr>Diapositiva 144</vt:lpstr>
      <vt:lpstr>Diapositiva 145</vt:lpstr>
      <vt:lpstr>Diapositiva 146</vt:lpstr>
      <vt:lpstr>Diapositiva 147</vt:lpstr>
      <vt:lpstr>Diapositiva 148</vt:lpstr>
      <vt:lpstr>Diapositiva 149</vt:lpstr>
      <vt:lpstr>Diapositiva 150</vt:lpstr>
      <vt:lpstr>Diapositiva 151</vt:lpstr>
      <vt:lpstr>Diapositiva 152</vt:lpstr>
      <vt:lpstr>Diapositiva 153</vt:lpstr>
      <vt:lpstr>Diapositiva 154</vt:lpstr>
      <vt:lpstr>Diapositiva 155</vt:lpstr>
      <vt:lpstr>Diapositiva 156</vt:lpstr>
      <vt:lpstr>Diapositiva 157</vt:lpstr>
      <vt:lpstr>Diapositiva 158</vt:lpstr>
      <vt:lpstr>Diapositiva 159</vt:lpstr>
      <vt:lpstr>Diapositiva 160</vt:lpstr>
      <vt:lpstr>Diapositiva 161</vt:lpstr>
      <vt:lpstr>Diapositiva 162</vt:lpstr>
      <vt:lpstr>Diapositiva 163</vt:lpstr>
      <vt:lpstr>Diapositiva 164</vt:lpstr>
      <vt:lpstr>Diapositiva 165</vt:lpstr>
      <vt:lpstr>Diapositiva 166</vt:lpstr>
      <vt:lpstr>Diapositiva 167</vt:lpstr>
      <vt:lpstr>Processi decisionali</vt:lpstr>
      <vt:lpstr>Diapositiva 169</vt:lpstr>
      <vt:lpstr>Diapositiva 170</vt:lpstr>
      <vt:lpstr>Diapositiva 171</vt:lpstr>
      <vt:lpstr>Diapositiva 172</vt:lpstr>
      <vt:lpstr>Diapositiva 173</vt:lpstr>
      <vt:lpstr>Diapositiva 174</vt:lpstr>
      <vt:lpstr>Diapositiva 175</vt:lpstr>
      <vt:lpstr>Diapositiva 176</vt:lpstr>
      <vt:lpstr>Diapositiva 177</vt:lpstr>
      <vt:lpstr>Diapositiva 178</vt:lpstr>
      <vt:lpstr>Diapositiva 179</vt:lpstr>
      <vt:lpstr>Diapositiva 180</vt:lpstr>
      <vt:lpstr>Diapositiva 181</vt:lpstr>
      <vt:lpstr>Diapositiva 182</vt:lpstr>
      <vt:lpstr>Diapositiva 183</vt:lpstr>
      <vt:lpstr>Diapositiva 184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Psicologia dei gruppi sociali</dc:title>
  <dc:creator>Zira Hichy</dc:creator>
  <cp:lastModifiedBy>Zira Hichy</cp:lastModifiedBy>
  <cp:revision>177</cp:revision>
  <dcterms:created xsi:type="dcterms:W3CDTF">2012-03-29T06:50:48Z</dcterms:created>
  <dcterms:modified xsi:type="dcterms:W3CDTF">2012-03-29T06:52:22Z</dcterms:modified>
</cp:coreProperties>
</file>